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3EC77-C13C-4C49-B4E3-1FBCE7950B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EAEB76-B950-4016-BA27-0294272F97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4729B9-5396-43CE-AF98-00C3201C0DAB}"/>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5" name="Footer Placeholder 4">
            <a:extLst>
              <a:ext uri="{FF2B5EF4-FFF2-40B4-BE49-F238E27FC236}">
                <a16:creationId xmlns:a16="http://schemas.microsoft.com/office/drawing/2014/main" id="{78C3EC9A-DB11-45B8-8B4B-689D795BD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1A4064-5DA6-478B-A6C6-4B5FC5EB4222}"/>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406058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ED348-18BF-4830-B279-48E99685E0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941B17-7FA5-4885-A8C3-28B2121576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078D3D-D5A4-41E8-8BC9-D6CA3FBCE559}"/>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5" name="Footer Placeholder 4">
            <a:extLst>
              <a:ext uri="{FF2B5EF4-FFF2-40B4-BE49-F238E27FC236}">
                <a16:creationId xmlns:a16="http://schemas.microsoft.com/office/drawing/2014/main" id="{9DAB253F-B7BB-4CCD-928A-F9CC27AFEE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F02EA1-3757-4CC1-BA70-FB2B0570FE8A}"/>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2714974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5D49A-D84C-45DB-AB71-0FD6C648AF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D3D377F-E9A1-4A25-9002-7B4FDB2685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422B19-5A94-4E00-81BB-418F8F82B4B9}"/>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5" name="Footer Placeholder 4">
            <a:extLst>
              <a:ext uri="{FF2B5EF4-FFF2-40B4-BE49-F238E27FC236}">
                <a16:creationId xmlns:a16="http://schemas.microsoft.com/office/drawing/2014/main" id="{0DBCABC4-44EC-4B79-BC2A-508A0E6FB8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62DEDA-C051-4F84-8897-46228529E04D}"/>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423821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F83C-8D6B-4D21-B6AB-3C4DE91FF1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C5CF98-8D29-41C3-AFE4-32D6FB5E984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3DCACB-FF5D-46AB-9C9E-9EDAE2ABA97B}"/>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5" name="Footer Placeholder 4">
            <a:extLst>
              <a:ext uri="{FF2B5EF4-FFF2-40B4-BE49-F238E27FC236}">
                <a16:creationId xmlns:a16="http://schemas.microsoft.com/office/drawing/2014/main" id="{577393A8-6753-4437-AFCF-1977F4576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BD975-127C-47D1-8540-392AC32BCD18}"/>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2183044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CF21-8A71-4D98-BB53-1ECBC407F9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687F782-5EED-44ED-AAB5-C334B02871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2B4B9F-E5CF-47BA-8891-5CFAE921E1F8}"/>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5" name="Footer Placeholder 4">
            <a:extLst>
              <a:ext uri="{FF2B5EF4-FFF2-40B4-BE49-F238E27FC236}">
                <a16:creationId xmlns:a16="http://schemas.microsoft.com/office/drawing/2014/main" id="{D22E163F-EED7-45C8-9BA5-0D2600A2CF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A0144-96C1-4A2F-BCF3-7B50F34DD07D}"/>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160780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F9CC5-4064-44A1-87B9-3D7FF75FA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8D48C3-322F-49C7-B7A3-10678649C2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C5A6E9-DF9A-47C5-B28A-2E47E5F465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C3D2F1-14E4-4D4E-A0FD-06C355090088}"/>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6" name="Footer Placeholder 5">
            <a:extLst>
              <a:ext uri="{FF2B5EF4-FFF2-40B4-BE49-F238E27FC236}">
                <a16:creationId xmlns:a16="http://schemas.microsoft.com/office/drawing/2014/main" id="{8D003382-2B12-4B54-8B97-1DA9B07B90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7C1FB6F-C439-4016-92BA-DD19CB0D5878}"/>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2621681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10D77-5C1C-486E-B16E-33466F3813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33FF37-9276-438E-924E-462D891091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209374-38C6-45BC-A8F5-68AF0509538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A8D440-21F7-46F6-81BA-6D9833F997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95E3BF-975B-45A4-8110-90C71C0086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B285E9-47CB-4C59-9E7B-334F635C45DF}"/>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8" name="Footer Placeholder 7">
            <a:extLst>
              <a:ext uri="{FF2B5EF4-FFF2-40B4-BE49-F238E27FC236}">
                <a16:creationId xmlns:a16="http://schemas.microsoft.com/office/drawing/2014/main" id="{24CB5201-792F-4311-949D-B44F747498F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6ED576-1328-402D-919B-F955A230EF6A}"/>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3736463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F0D65-D48F-4657-B9C9-721629C67F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16913F-D570-483D-A03C-BDF5D17D4DD7}"/>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4" name="Footer Placeholder 3">
            <a:extLst>
              <a:ext uri="{FF2B5EF4-FFF2-40B4-BE49-F238E27FC236}">
                <a16:creationId xmlns:a16="http://schemas.microsoft.com/office/drawing/2014/main" id="{55CA0B0C-1C32-4556-A650-84F477C897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F41CA7D-8514-4B05-944D-62D4D92A7FE2}"/>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403457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019F9E-4FF3-4A2D-A74A-6DD2E7498E1B}"/>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3" name="Footer Placeholder 2">
            <a:extLst>
              <a:ext uri="{FF2B5EF4-FFF2-40B4-BE49-F238E27FC236}">
                <a16:creationId xmlns:a16="http://schemas.microsoft.com/office/drawing/2014/main" id="{D4C7FFC9-A467-4862-995C-159593497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5678CE6-EC6C-4338-87AF-BD5A7E3F6138}"/>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259556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F92BC-5865-4963-80CA-8B7E5622C5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BF9C16-891A-47E8-82AA-DA2C37F6F2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8C0AEC-F042-444C-8422-AB32F8EB0F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F8B9C-60A9-4D12-B3E1-71A5016DD107}"/>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6" name="Footer Placeholder 5">
            <a:extLst>
              <a:ext uri="{FF2B5EF4-FFF2-40B4-BE49-F238E27FC236}">
                <a16:creationId xmlns:a16="http://schemas.microsoft.com/office/drawing/2014/main" id="{5D6D2F42-83DE-466E-9829-A2A3BD065F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A9D761-BAB1-4C73-83D0-DE2834972479}"/>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412963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B07B-952C-45AB-8C41-B715225BED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691DC4-7E6B-47E3-9513-574BB76EBD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942376D-DC30-45C1-9C37-22E7A18C69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83D167-B71A-466B-8C4D-B623A34816E7}"/>
              </a:ext>
            </a:extLst>
          </p:cNvPr>
          <p:cNvSpPr>
            <a:spLocks noGrp="1"/>
          </p:cNvSpPr>
          <p:nvPr>
            <p:ph type="dt" sz="half" idx="10"/>
          </p:nvPr>
        </p:nvSpPr>
        <p:spPr/>
        <p:txBody>
          <a:bodyPr/>
          <a:lstStyle/>
          <a:p>
            <a:fld id="{EC831C10-3745-4820-8825-DDE302630BB8}" type="datetimeFigureOut">
              <a:rPr lang="en-US" smtClean="0"/>
              <a:t>23-Apr-19</a:t>
            </a:fld>
            <a:endParaRPr lang="en-US"/>
          </a:p>
        </p:txBody>
      </p:sp>
      <p:sp>
        <p:nvSpPr>
          <p:cNvPr id="6" name="Footer Placeholder 5">
            <a:extLst>
              <a:ext uri="{FF2B5EF4-FFF2-40B4-BE49-F238E27FC236}">
                <a16:creationId xmlns:a16="http://schemas.microsoft.com/office/drawing/2014/main" id="{17330ABD-08FE-4C29-B5A4-DDA6A9D007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FEEEB3-6AFC-4F0F-B629-53D7730DA50B}"/>
              </a:ext>
            </a:extLst>
          </p:cNvPr>
          <p:cNvSpPr>
            <a:spLocks noGrp="1"/>
          </p:cNvSpPr>
          <p:nvPr>
            <p:ph type="sldNum" sz="quarter" idx="12"/>
          </p:nvPr>
        </p:nvSpPr>
        <p:spPr/>
        <p:txBody>
          <a:bodyPr/>
          <a:lstStyle/>
          <a:p>
            <a:fld id="{9817E87E-FABE-4BD5-A88E-C400447F4D66}" type="slidenum">
              <a:rPr lang="en-US" smtClean="0"/>
              <a:t>‹#›</a:t>
            </a:fld>
            <a:endParaRPr lang="en-US"/>
          </a:p>
        </p:txBody>
      </p:sp>
    </p:spTree>
    <p:extLst>
      <p:ext uri="{BB962C8B-B14F-4D97-AF65-F5344CB8AC3E}">
        <p14:creationId xmlns:p14="http://schemas.microsoft.com/office/powerpoint/2010/main" val="624063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3BEAF15-B8A4-468D-AF79-3A3DEB11A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DB99A6-BE5F-4AB5-896A-4671E1DA2F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325CC4-D8CA-402D-B22F-5502123568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31C10-3745-4820-8825-DDE302630BB8}" type="datetimeFigureOut">
              <a:rPr lang="en-US" smtClean="0"/>
              <a:t>23-Apr-19</a:t>
            </a:fld>
            <a:endParaRPr lang="en-US"/>
          </a:p>
        </p:txBody>
      </p:sp>
      <p:sp>
        <p:nvSpPr>
          <p:cNvPr id="5" name="Footer Placeholder 4">
            <a:extLst>
              <a:ext uri="{FF2B5EF4-FFF2-40B4-BE49-F238E27FC236}">
                <a16:creationId xmlns:a16="http://schemas.microsoft.com/office/drawing/2014/main" id="{B90EA63F-163F-4BFC-9BC1-9FDEFBA292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534D67-7BB9-4159-A22C-73EEC27137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17E87E-FABE-4BD5-A88E-C400447F4D66}" type="slidenum">
              <a:rPr lang="en-US" smtClean="0"/>
              <a:t>‹#›</a:t>
            </a:fld>
            <a:endParaRPr lang="en-US"/>
          </a:p>
        </p:txBody>
      </p:sp>
    </p:spTree>
    <p:extLst>
      <p:ext uri="{BB962C8B-B14F-4D97-AF65-F5344CB8AC3E}">
        <p14:creationId xmlns:p14="http://schemas.microsoft.com/office/powerpoint/2010/main" val="1074544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 Id="rId6" Type="http://schemas.openxmlformats.org/officeDocument/2006/relationships/image" Target="../media/image49.svg"/><Relationship Id="rId5" Type="http://schemas.openxmlformats.org/officeDocument/2006/relationships/image" Target="../media/image48.png"/><Relationship Id="rId4" Type="http://schemas.openxmlformats.org/officeDocument/2006/relationships/image" Target="../media/image47.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sv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5.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26.sv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sv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image" Target="../media/image22.svg"/><Relationship Id="rId9" Type="http://schemas.openxmlformats.org/officeDocument/2006/relationships/image" Target="../media/image27.png"/></Relationships>
</file>

<file path=ppt/slides/_rels/slide7.xml.rels><?xml version="1.0" encoding="UTF-8" standalone="yes"?>
<Relationships xmlns="http://schemas.openxmlformats.org/package/2006/relationships"><Relationship Id="rId8" Type="http://schemas.openxmlformats.org/officeDocument/2006/relationships/image" Target="../media/image34.sv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slides/_rels/slide8.xml.rels><?xml version="1.0" encoding="UTF-8" standalone="yes"?>
<Relationships xmlns="http://schemas.openxmlformats.org/package/2006/relationships"><Relationship Id="rId8" Type="http://schemas.openxmlformats.org/officeDocument/2006/relationships/image" Target="../media/image40.sv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svg"/><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image" Target="../media/image38.svg"/><Relationship Id="rId11" Type="http://schemas.openxmlformats.org/officeDocument/2006/relationships/image" Target="../media/image43.png"/><Relationship Id="rId5" Type="http://schemas.openxmlformats.org/officeDocument/2006/relationships/image" Target="../media/image37.png"/><Relationship Id="rId10" Type="http://schemas.openxmlformats.org/officeDocument/2006/relationships/image" Target="../media/image42.svg"/><Relationship Id="rId4" Type="http://schemas.openxmlformats.org/officeDocument/2006/relationships/image" Target="../media/image36.svg"/><Relationship Id="rId9" Type="http://schemas.openxmlformats.org/officeDocument/2006/relationships/image" Target="../media/image4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2D75-E0B9-41D8-B836-EDD26D273B6C}"/>
              </a:ext>
            </a:extLst>
          </p:cNvPr>
          <p:cNvSpPr>
            <a:spLocks noGrp="1"/>
          </p:cNvSpPr>
          <p:nvPr>
            <p:ph type="ctrTitle"/>
          </p:nvPr>
        </p:nvSpPr>
        <p:spPr/>
        <p:txBody>
          <a:bodyPr/>
          <a:lstStyle/>
          <a:p>
            <a:r>
              <a:rPr lang="en-US" dirty="0"/>
              <a:t>Greek Educational system</a:t>
            </a:r>
          </a:p>
        </p:txBody>
      </p:sp>
      <p:sp>
        <p:nvSpPr>
          <p:cNvPr id="3" name="Subtitle 2">
            <a:extLst>
              <a:ext uri="{FF2B5EF4-FFF2-40B4-BE49-F238E27FC236}">
                <a16:creationId xmlns:a16="http://schemas.microsoft.com/office/drawing/2014/main" id="{D26A9C35-7791-4DC2-9966-18ECCDDDF007}"/>
              </a:ext>
            </a:extLst>
          </p:cNvPr>
          <p:cNvSpPr>
            <a:spLocks noGrp="1"/>
          </p:cNvSpPr>
          <p:nvPr>
            <p:ph type="subTitle" idx="1"/>
          </p:nvPr>
        </p:nvSpPr>
        <p:spPr/>
        <p:txBody>
          <a:bodyPr/>
          <a:lstStyle/>
          <a:p>
            <a:r>
              <a:rPr lang="en-US" dirty="0"/>
              <a:t>School of European Education </a:t>
            </a:r>
          </a:p>
          <a:p>
            <a:r>
              <a:rPr lang="en-US" dirty="0"/>
              <a:t>Heraklion Greece </a:t>
            </a:r>
          </a:p>
        </p:txBody>
      </p:sp>
      <p:graphicFrame>
        <p:nvGraphicFramePr>
          <p:cNvPr id="4" name="Object 2">
            <a:extLst>
              <a:ext uri="{FF2B5EF4-FFF2-40B4-BE49-F238E27FC236}">
                <a16:creationId xmlns:a16="http://schemas.microsoft.com/office/drawing/2014/main" id="{0D56023D-9E97-4CDF-B2B0-065215A440FB}"/>
              </a:ext>
            </a:extLst>
          </p:cNvPr>
          <p:cNvGraphicFramePr>
            <a:graphicFrameLocks noChangeAspect="1"/>
          </p:cNvGraphicFramePr>
          <p:nvPr>
            <p:extLst>
              <p:ext uri="{D42A27DB-BD31-4B8C-83A1-F6EECF244321}">
                <p14:modId xmlns:p14="http://schemas.microsoft.com/office/powerpoint/2010/main" val="2623611383"/>
              </p:ext>
            </p:extLst>
          </p:nvPr>
        </p:nvGraphicFramePr>
        <p:xfrm>
          <a:off x="4775063" y="4429919"/>
          <a:ext cx="2332383" cy="2279374"/>
        </p:xfrm>
        <a:graphic>
          <a:graphicData uri="http://schemas.openxmlformats.org/presentationml/2006/ole">
            <mc:AlternateContent xmlns:mc="http://schemas.openxmlformats.org/markup-compatibility/2006">
              <mc:Choice xmlns:v="urn:schemas-microsoft-com:vml" Requires="v">
                <p:oleObj spid="_x0000_s1032" name="Bitmap Image" r:id="rId3" imgW="1905266" imgH="1991003" progId="PBrush">
                  <p:embed/>
                </p:oleObj>
              </mc:Choice>
              <mc:Fallback>
                <p:oleObj name="Bitmap Image" r:id="rId3" imgW="1905266" imgH="1991003" progId="PBrush">
                  <p:embed/>
                  <p:pic>
                    <p:nvPicPr>
                      <p:cNvPr id="6" name="Object 2">
                        <a:extLst>
                          <a:ext uri="{FF2B5EF4-FFF2-40B4-BE49-F238E27FC236}">
                            <a16:creationId xmlns:a16="http://schemas.microsoft.com/office/drawing/2014/main" id="{7E2BAAC8-D083-436F-8465-C2A9BB07D59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5063" y="4429919"/>
                        <a:ext cx="2332383" cy="227937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9176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0F6CDC51-8D27-4BF4-AB33-7D5905E80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3726"/>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24FB90F3-DFB9-42D4-B851-120249962A2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 name="Title 3">
            <a:extLst>
              <a:ext uri="{FF2B5EF4-FFF2-40B4-BE49-F238E27FC236}">
                <a16:creationId xmlns:a16="http://schemas.microsoft.com/office/drawing/2014/main" id="{3601CE0D-E3E4-4616-8F83-6C17585FBDE2}"/>
              </a:ext>
            </a:extLst>
          </p:cNvPr>
          <p:cNvSpPr>
            <a:spLocks noGrp="1"/>
          </p:cNvSpPr>
          <p:nvPr>
            <p:ph type="title"/>
          </p:nvPr>
        </p:nvSpPr>
        <p:spPr>
          <a:xfrm>
            <a:off x="804672" y="802955"/>
            <a:ext cx="5145024" cy="1454051"/>
          </a:xfrm>
        </p:spPr>
        <p:txBody>
          <a:bodyPr>
            <a:normAutofit/>
          </a:bodyPr>
          <a:lstStyle/>
          <a:p>
            <a:r>
              <a:rPr lang="en-US" sz="4000">
                <a:solidFill>
                  <a:srgbClr val="000000"/>
                </a:solidFill>
              </a:rPr>
              <a:t>Tertiary Level of Education</a:t>
            </a:r>
          </a:p>
        </p:txBody>
      </p:sp>
      <p:sp>
        <p:nvSpPr>
          <p:cNvPr id="33" name="Freeform 60">
            <a:extLst>
              <a:ext uri="{FF2B5EF4-FFF2-40B4-BE49-F238E27FC236}">
                <a16:creationId xmlns:a16="http://schemas.microsoft.com/office/drawing/2014/main" id="{DF4CE22F-8463-44F2-BE50-65D9B503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88720" y="0"/>
            <a:ext cx="3762182" cy="2258435"/>
          </a:xfrm>
          <a:custGeom>
            <a:avLst/>
            <a:gdLst>
              <a:gd name="connsiteX0" fmla="*/ 39946 w 3960192"/>
              <a:gd name="connsiteY0" fmla="*/ 0 h 2377300"/>
              <a:gd name="connsiteX1" fmla="*/ 3920247 w 3960192"/>
              <a:gd name="connsiteY1" fmla="*/ 0 h 2377300"/>
              <a:gd name="connsiteX2" fmla="*/ 3949969 w 3960192"/>
              <a:gd name="connsiteY2" fmla="*/ 194751 h 2377300"/>
              <a:gd name="connsiteX3" fmla="*/ 3960192 w 3960192"/>
              <a:gd name="connsiteY3" fmla="*/ 397204 h 2377300"/>
              <a:gd name="connsiteX4" fmla="*/ 1980096 w 3960192"/>
              <a:gd name="connsiteY4" fmla="*/ 2377300 h 2377300"/>
              <a:gd name="connsiteX5" fmla="*/ 0 w 3960192"/>
              <a:gd name="connsiteY5" fmla="*/ 397204 h 2377300"/>
              <a:gd name="connsiteX6" fmla="*/ 10224 w 3960192"/>
              <a:gd name="connsiteY6" fmla="*/ 194751 h 2377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0192" h="2377300">
                <a:moveTo>
                  <a:pt x="39946" y="0"/>
                </a:moveTo>
                <a:lnTo>
                  <a:pt x="3920247" y="0"/>
                </a:lnTo>
                <a:lnTo>
                  <a:pt x="3949969" y="194751"/>
                </a:lnTo>
                <a:cubicBezTo>
                  <a:pt x="3956729" y="261316"/>
                  <a:pt x="3960192" y="328856"/>
                  <a:pt x="3960192" y="397204"/>
                </a:cubicBezTo>
                <a:cubicBezTo>
                  <a:pt x="3960192" y="1490781"/>
                  <a:pt x="3073673" y="2377300"/>
                  <a:pt x="1980096" y="2377300"/>
                </a:cubicBezTo>
                <a:cubicBezTo>
                  <a:pt x="886519" y="2377300"/>
                  <a:pt x="0" y="1490781"/>
                  <a:pt x="0" y="397204"/>
                </a:cubicBezTo>
                <a:cubicBezTo>
                  <a:pt x="0" y="328856"/>
                  <a:pt x="3463" y="261316"/>
                  <a:pt x="10224" y="194751"/>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Diploma roll">
            <a:extLst>
              <a:ext uri="{FF2B5EF4-FFF2-40B4-BE49-F238E27FC236}">
                <a16:creationId xmlns:a16="http://schemas.microsoft.com/office/drawing/2014/main" id="{6D1072E5-473D-4910-92A0-129772157C3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786375" y="266436"/>
            <a:ext cx="1366871" cy="1366871"/>
          </a:xfrm>
          <a:prstGeom prst="rect">
            <a:avLst/>
          </a:prstGeom>
        </p:spPr>
      </p:pic>
      <p:sp>
        <p:nvSpPr>
          <p:cNvPr id="5" name="Content Placeholder 4">
            <a:extLst>
              <a:ext uri="{FF2B5EF4-FFF2-40B4-BE49-F238E27FC236}">
                <a16:creationId xmlns:a16="http://schemas.microsoft.com/office/drawing/2014/main" id="{C4D2F054-6790-49DD-81E2-4C8ED02C3386}"/>
              </a:ext>
            </a:extLst>
          </p:cNvPr>
          <p:cNvSpPr>
            <a:spLocks noGrp="1"/>
          </p:cNvSpPr>
          <p:nvPr>
            <p:ph idx="1"/>
          </p:nvPr>
        </p:nvSpPr>
        <p:spPr>
          <a:xfrm>
            <a:off x="804672" y="2421682"/>
            <a:ext cx="5145024" cy="3639289"/>
          </a:xfrm>
        </p:spPr>
        <p:txBody>
          <a:bodyPr anchor="ctr">
            <a:normAutofit/>
          </a:bodyPr>
          <a:lstStyle/>
          <a:p>
            <a:pPr marL="0" indent="0">
              <a:buNone/>
            </a:pPr>
            <a:r>
              <a:rPr lang="en-US" sz="2000">
                <a:solidFill>
                  <a:srgbClr val="000000"/>
                </a:solidFill>
              </a:rPr>
              <a:t>The tertiary level of education in Greece comprises of two sectors. The University and the Technological. The University sector includes Universities, Fine Arts School and the Technical Universities while the Technological Education Institutions include Technological (Higher) Education Institutions.</a:t>
            </a:r>
          </a:p>
        </p:txBody>
      </p:sp>
      <p:sp>
        <p:nvSpPr>
          <p:cNvPr id="35" name="Freeform 67">
            <a:extLst>
              <a:ext uri="{FF2B5EF4-FFF2-40B4-BE49-F238E27FC236}">
                <a16:creationId xmlns:a16="http://schemas.microsoft.com/office/drawing/2014/main" id="{3FA1383B-2709-4E36-8FF8-7A737213B4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57503" y="3006774"/>
            <a:ext cx="4734497" cy="3851226"/>
          </a:xfrm>
          <a:custGeom>
            <a:avLst/>
            <a:gdLst>
              <a:gd name="connsiteX0" fmla="*/ 2718646 w 4647408"/>
              <a:gd name="connsiteY0" fmla="*/ 0 h 3780384"/>
              <a:gd name="connsiteX1" fmla="*/ 4641019 w 4647408"/>
              <a:gd name="connsiteY1" fmla="*/ 796273 h 3780384"/>
              <a:gd name="connsiteX2" fmla="*/ 4647408 w 4647408"/>
              <a:gd name="connsiteY2" fmla="*/ 803303 h 3780384"/>
              <a:gd name="connsiteX3" fmla="*/ 4647408 w 4647408"/>
              <a:gd name="connsiteY3" fmla="*/ 3780384 h 3780384"/>
              <a:gd name="connsiteX4" fmla="*/ 215340 w 4647408"/>
              <a:gd name="connsiteY4" fmla="*/ 3780384 h 3780384"/>
              <a:gd name="connsiteX5" fmla="*/ 213645 w 4647408"/>
              <a:gd name="connsiteY5" fmla="*/ 3776866 h 3780384"/>
              <a:gd name="connsiteX6" fmla="*/ 0 w 4647408"/>
              <a:gd name="connsiteY6" fmla="*/ 2718646 h 3780384"/>
              <a:gd name="connsiteX7" fmla="*/ 2718646 w 4647408"/>
              <a:gd name="connsiteY7" fmla="*/ 0 h 3780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647408" h="3780384">
                <a:moveTo>
                  <a:pt x="2718646" y="0"/>
                </a:moveTo>
                <a:cubicBezTo>
                  <a:pt x="3469379" y="0"/>
                  <a:pt x="4149041" y="304295"/>
                  <a:pt x="4641019" y="796273"/>
                </a:cubicBezTo>
                <a:lnTo>
                  <a:pt x="4647408" y="803303"/>
                </a:lnTo>
                <a:lnTo>
                  <a:pt x="4647408" y="3780384"/>
                </a:lnTo>
                <a:lnTo>
                  <a:pt x="215340" y="3780384"/>
                </a:lnTo>
                <a:lnTo>
                  <a:pt x="213645" y="3776866"/>
                </a:lnTo>
                <a:cubicBezTo>
                  <a:pt x="76074" y="3451612"/>
                  <a:pt x="0" y="3094013"/>
                  <a:pt x="0" y="2718646"/>
                </a:cubicBezTo>
                <a:cubicBezTo>
                  <a:pt x="0" y="1217179"/>
                  <a:pt x="1217179" y="0"/>
                  <a:pt x="271864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Graduation cap">
            <a:extLst>
              <a:ext uri="{FF2B5EF4-FFF2-40B4-BE49-F238E27FC236}">
                <a16:creationId xmlns:a16="http://schemas.microsoft.com/office/drawing/2014/main" id="{AC57D14B-5EA3-4840-9A0A-B0BDBC6181F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872423" y="3989614"/>
            <a:ext cx="2548155" cy="2548155"/>
          </a:xfrm>
          <a:prstGeom prst="rect">
            <a:avLst/>
          </a:prstGeom>
        </p:spPr>
      </p:pic>
    </p:spTree>
    <p:extLst>
      <p:ext uri="{BB962C8B-B14F-4D97-AF65-F5344CB8AC3E}">
        <p14:creationId xmlns:p14="http://schemas.microsoft.com/office/powerpoint/2010/main" val="1800933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84327-E8A2-4E10-A25F-0403B9D7513C}"/>
              </a:ext>
            </a:extLst>
          </p:cNvPr>
          <p:cNvSpPr>
            <a:spLocks noGrp="1"/>
          </p:cNvSpPr>
          <p:nvPr>
            <p:ph type="ctrTitle"/>
          </p:nvPr>
        </p:nvSpPr>
        <p:spPr/>
        <p:txBody>
          <a:bodyPr/>
          <a:lstStyle/>
          <a:p>
            <a:r>
              <a:rPr lang="en-US" dirty="0"/>
              <a:t>Thank you for your attention </a:t>
            </a:r>
          </a:p>
        </p:txBody>
      </p:sp>
      <p:sp>
        <p:nvSpPr>
          <p:cNvPr id="3" name="Subtitle 2">
            <a:extLst>
              <a:ext uri="{FF2B5EF4-FFF2-40B4-BE49-F238E27FC236}">
                <a16:creationId xmlns:a16="http://schemas.microsoft.com/office/drawing/2014/main" id="{880D652C-75F1-4378-B08F-011055403D8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76568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7D2AA9EB-ACE2-48F8-8185-792EE94134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59D7A164-22E7-4B37-B0E3-935FC9C3143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4" name="Title 3">
            <a:extLst>
              <a:ext uri="{FF2B5EF4-FFF2-40B4-BE49-F238E27FC236}">
                <a16:creationId xmlns:a16="http://schemas.microsoft.com/office/drawing/2014/main" id="{FDC0E7A4-D7B7-48E0-8D8E-CB9D5455DAAF}"/>
              </a:ext>
            </a:extLst>
          </p:cNvPr>
          <p:cNvSpPr>
            <a:spLocks noGrp="1"/>
          </p:cNvSpPr>
          <p:nvPr>
            <p:ph type="title"/>
          </p:nvPr>
        </p:nvSpPr>
        <p:spPr>
          <a:xfrm>
            <a:off x="6738267" y="802955"/>
            <a:ext cx="4333814" cy="1454051"/>
          </a:xfrm>
        </p:spPr>
        <p:txBody>
          <a:bodyPr>
            <a:normAutofit/>
          </a:bodyPr>
          <a:lstStyle/>
          <a:p>
            <a:r>
              <a:rPr lang="en-US" sz="3100">
                <a:solidFill>
                  <a:srgbClr val="000000"/>
                </a:solidFill>
              </a:rPr>
              <a:t>The Greek Educational system divided into three levels </a:t>
            </a:r>
          </a:p>
        </p:txBody>
      </p:sp>
      <p:sp>
        <p:nvSpPr>
          <p:cNvPr id="43" name="Freeform 67">
            <a:extLst>
              <a:ext uri="{FF2B5EF4-FFF2-40B4-BE49-F238E27FC236}">
                <a16:creationId xmlns:a16="http://schemas.microsoft.com/office/drawing/2014/main" id="{730F02D6-D4A4-42E5-A722-43B088C7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07136"/>
            <a:ext cx="3177287" cy="26508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Oval 44">
            <a:extLst>
              <a:ext uri="{FF2B5EF4-FFF2-40B4-BE49-F238E27FC236}">
                <a16:creationId xmlns:a16="http://schemas.microsoft.com/office/drawing/2014/main" id="{F2C965BE-B8BF-4344-8E81-62E0BFE4C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9751" y="2897495"/>
            <a:ext cx="2788232" cy="2788232"/>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65">
            <a:extLst>
              <a:ext uri="{FF2B5EF4-FFF2-40B4-BE49-F238E27FC236}">
                <a16:creationId xmlns:a16="http://schemas.microsoft.com/office/drawing/2014/main" id="{122DB9C1-63F1-47FD-BE8D-08903F853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3" name="Graphic 22" descr="Blackboard">
            <a:extLst>
              <a:ext uri="{FF2B5EF4-FFF2-40B4-BE49-F238E27FC236}">
                <a16:creationId xmlns:a16="http://schemas.microsoft.com/office/drawing/2014/main" id="{E6F61665-FD4D-405B-ADE1-3310A1C411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759" y="248575"/>
            <a:ext cx="2289020" cy="2289020"/>
          </a:xfrm>
          <a:prstGeom prst="rect">
            <a:avLst/>
          </a:prstGeom>
        </p:spPr>
      </p:pic>
      <p:pic>
        <p:nvPicPr>
          <p:cNvPr id="9" name="Graphic 8" descr="Bank">
            <a:extLst>
              <a:ext uri="{FF2B5EF4-FFF2-40B4-BE49-F238E27FC236}">
                <a16:creationId xmlns:a16="http://schemas.microsoft.com/office/drawing/2014/main" id="{4B975043-6A22-40CF-A946-0541CC62037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829" y="4838838"/>
            <a:ext cx="1796722" cy="1796722"/>
          </a:xfrm>
          <a:prstGeom prst="rect">
            <a:avLst/>
          </a:prstGeom>
        </p:spPr>
      </p:pic>
      <p:pic>
        <p:nvPicPr>
          <p:cNvPr id="21" name="Graphic 20" descr="Backpack">
            <a:extLst>
              <a:ext uri="{FF2B5EF4-FFF2-40B4-BE49-F238E27FC236}">
                <a16:creationId xmlns:a16="http://schemas.microsoft.com/office/drawing/2014/main" id="{44BB1298-1664-4556-903A-CA1F1200695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68031" y="3356443"/>
            <a:ext cx="1785723" cy="1785723"/>
          </a:xfrm>
          <a:prstGeom prst="rect">
            <a:avLst/>
          </a:prstGeom>
        </p:spPr>
      </p:pic>
      <p:sp>
        <p:nvSpPr>
          <p:cNvPr id="6" name="Content Placeholder 5">
            <a:extLst>
              <a:ext uri="{FF2B5EF4-FFF2-40B4-BE49-F238E27FC236}">
                <a16:creationId xmlns:a16="http://schemas.microsoft.com/office/drawing/2014/main" id="{DDE32DF3-30F8-4B07-8813-8316F552CD15}"/>
              </a:ext>
            </a:extLst>
          </p:cNvPr>
          <p:cNvSpPr>
            <a:spLocks noGrp="1"/>
          </p:cNvSpPr>
          <p:nvPr>
            <p:ph idx="1"/>
          </p:nvPr>
        </p:nvSpPr>
        <p:spPr>
          <a:xfrm>
            <a:off x="6734684" y="2421682"/>
            <a:ext cx="4333468" cy="3639289"/>
          </a:xfrm>
        </p:spPr>
        <p:txBody>
          <a:bodyPr anchor="ctr">
            <a:normAutofit/>
          </a:bodyPr>
          <a:lstStyle/>
          <a:p>
            <a:r>
              <a:rPr lang="en-US" sz="2000">
                <a:solidFill>
                  <a:srgbClr val="000000"/>
                </a:solidFill>
              </a:rPr>
              <a:t>Primary level</a:t>
            </a:r>
          </a:p>
          <a:p>
            <a:r>
              <a:rPr lang="en-US" sz="2000">
                <a:solidFill>
                  <a:srgbClr val="000000"/>
                </a:solidFill>
              </a:rPr>
              <a:t> Secondary level</a:t>
            </a:r>
          </a:p>
          <a:p>
            <a:r>
              <a:rPr lang="en-US" sz="2000">
                <a:solidFill>
                  <a:srgbClr val="000000"/>
                </a:solidFill>
              </a:rPr>
              <a:t>Tertiary level</a:t>
            </a:r>
          </a:p>
        </p:txBody>
      </p:sp>
    </p:spTree>
    <p:extLst>
      <p:ext uri="{BB962C8B-B14F-4D97-AF65-F5344CB8AC3E}">
        <p14:creationId xmlns:p14="http://schemas.microsoft.com/office/powerpoint/2010/main" val="359266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10CE6B2-F230-4FB4-B0BC-4206C85079EE}"/>
              </a:ext>
            </a:extLst>
          </p:cNvPr>
          <p:cNvSpPr>
            <a:spLocks noGrp="1"/>
          </p:cNvSpPr>
          <p:nvPr>
            <p:ph type="title"/>
          </p:nvPr>
        </p:nvSpPr>
        <p:spPr>
          <a:xfrm>
            <a:off x="6094105" y="802955"/>
            <a:ext cx="4977976" cy="1454051"/>
          </a:xfrm>
        </p:spPr>
        <p:txBody>
          <a:bodyPr>
            <a:normAutofit/>
          </a:bodyPr>
          <a:lstStyle/>
          <a:p>
            <a:r>
              <a:rPr lang="en-US">
                <a:solidFill>
                  <a:srgbClr val="000000"/>
                </a:solidFill>
              </a:rPr>
              <a:t>Compulsory Education</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Classroom">
            <a:extLst>
              <a:ext uri="{FF2B5EF4-FFF2-40B4-BE49-F238E27FC236}">
                <a16:creationId xmlns:a16="http://schemas.microsoft.com/office/drawing/2014/main" id="{E8A84220-F8CC-48A1-9DDC-14C9FB7795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004B8E33-442D-480D-9A25-447984C7BBCA}"/>
              </a:ext>
            </a:extLst>
          </p:cNvPr>
          <p:cNvSpPr>
            <a:spLocks noGrp="1"/>
          </p:cNvSpPr>
          <p:nvPr>
            <p:ph idx="1"/>
          </p:nvPr>
        </p:nvSpPr>
        <p:spPr>
          <a:xfrm>
            <a:off x="6090574" y="2421682"/>
            <a:ext cx="4977578" cy="3639289"/>
          </a:xfrm>
        </p:spPr>
        <p:txBody>
          <a:bodyPr anchor="ctr">
            <a:normAutofit/>
          </a:bodyPr>
          <a:lstStyle/>
          <a:p>
            <a:r>
              <a:rPr lang="en-US" sz="2000">
                <a:solidFill>
                  <a:srgbClr val="000000"/>
                </a:solidFill>
              </a:rPr>
              <a:t>Compulsory education is for all children between the age group of 6-15 years. The compulsory education includes Primary Education also known as Dimotiko and Lower Secondary Education also known as Gymnasio.</a:t>
            </a:r>
          </a:p>
        </p:txBody>
      </p:sp>
    </p:spTree>
    <p:extLst>
      <p:ext uri="{BB962C8B-B14F-4D97-AF65-F5344CB8AC3E}">
        <p14:creationId xmlns:p14="http://schemas.microsoft.com/office/powerpoint/2010/main" val="1903175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F0EA824-A7FB-40B8-A871-6B6924CA8A1C}"/>
              </a:ext>
            </a:extLst>
          </p:cNvPr>
          <p:cNvSpPr>
            <a:spLocks noGrp="1"/>
          </p:cNvSpPr>
          <p:nvPr>
            <p:ph type="title"/>
          </p:nvPr>
        </p:nvSpPr>
        <p:spPr>
          <a:xfrm>
            <a:off x="6094105" y="802955"/>
            <a:ext cx="4977976" cy="1454051"/>
          </a:xfrm>
        </p:spPr>
        <p:txBody>
          <a:bodyPr>
            <a:normAutofit/>
          </a:bodyPr>
          <a:lstStyle/>
          <a:p>
            <a:r>
              <a:rPr lang="en-US">
                <a:solidFill>
                  <a:srgbClr val="000000"/>
                </a:solidFill>
              </a:rPr>
              <a:t>Pre-Primary Level of Education</a:t>
            </a:r>
          </a:p>
        </p:txBody>
      </p:sp>
      <p:sp>
        <p:nvSpPr>
          <p:cNvPr id="2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Graphic 4" descr="Child with balloon">
            <a:extLst>
              <a:ext uri="{FF2B5EF4-FFF2-40B4-BE49-F238E27FC236}">
                <a16:creationId xmlns:a16="http://schemas.microsoft.com/office/drawing/2014/main" id="{7254F8DD-5B5F-48D2-929C-F9AFDBB988C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B105ED5B-4B5E-446A-842A-ED812ACA77E0}"/>
              </a:ext>
            </a:extLst>
          </p:cNvPr>
          <p:cNvSpPr>
            <a:spLocks noGrp="1"/>
          </p:cNvSpPr>
          <p:nvPr>
            <p:ph idx="1"/>
          </p:nvPr>
        </p:nvSpPr>
        <p:spPr>
          <a:xfrm>
            <a:off x="6090574" y="2421682"/>
            <a:ext cx="4977578" cy="3639289"/>
          </a:xfrm>
        </p:spPr>
        <p:txBody>
          <a:bodyPr anchor="ctr">
            <a:normAutofit/>
          </a:bodyPr>
          <a:lstStyle/>
          <a:p>
            <a:pPr marL="0" indent="0">
              <a:buNone/>
            </a:pPr>
            <a:r>
              <a:rPr lang="en-US" sz="2000">
                <a:solidFill>
                  <a:srgbClr val="000000"/>
                </a:solidFill>
              </a:rPr>
              <a:t>Children of 4 years attend private or public schools (pre-primary). It is not compulsory . The pre-primary level of education also includes child care along with education for children of less than 4 years. </a:t>
            </a:r>
          </a:p>
        </p:txBody>
      </p:sp>
    </p:spTree>
    <p:extLst>
      <p:ext uri="{BB962C8B-B14F-4D97-AF65-F5344CB8AC3E}">
        <p14:creationId xmlns:p14="http://schemas.microsoft.com/office/powerpoint/2010/main" val="307826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 name="Rectangle 78">
            <a:extLst>
              <a:ext uri="{FF2B5EF4-FFF2-40B4-BE49-F238E27FC236}">
                <a16:creationId xmlns:a16="http://schemas.microsoft.com/office/drawing/2014/main" id="{799A8B4F-0FED-46C0-9186-5A8E116D8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08905" y="0"/>
            <a:ext cx="648309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1" name="Picture 80">
            <a:extLst>
              <a:ext uri="{FF2B5EF4-FFF2-40B4-BE49-F238E27FC236}">
                <a16:creationId xmlns:a16="http://schemas.microsoft.com/office/drawing/2014/main" id="{DA6861EE-7660-46C9-80BD-173B8F7454B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77B3028-9F11-4970-A0B4-DB01C4DC4173}"/>
              </a:ext>
            </a:extLst>
          </p:cNvPr>
          <p:cNvSpPr>
            <a:spLocks noGrp="1"/>
          </p:cNvSpPr>
          <p:nvPr>
            <p:ph type="title"/>
          </p:nvPr>
        </p:nvSpPr>
        <p:spPr>
          <a:xfrm>
            <a:off x="807365" y="802955"/>
            <a:ext cx="6318649" cy="1454051"/>
          </a:xfrm>
        </p:spPr>
        <p:txBody>
          <a:bodyPr>
            <a:normAutofit/>
          </a:bodyPr>
          <a:lstStyle/>
          <a:p>
            <a:r>
              <a:rPr lang="en-US" sz="3600">
                <a:solidFill>
                  <a:srgbClr val="000000"/>
                </a:solidFill>
              </a:rPr>
              <a:t>Primary Level of Education</a:t>
            </a:r>
          </a:p>
        </p:txBody>
      </p:sp>
      <p:sp>
        <p:nvSpPr>
          <p:cNvPr id="3" name="Content Placeholder 2">
            <a:extLst>
              <a:ext uri="{FF2B5EF4-FFF2-40B4-BE49-F238E27FC236}">
                <a16:creationId xmlns:a16="http://schemas.microsoft.com/office/drawing/2014/main" id="{9CF89A03-FA0F-4280-9203-FFAA5231767A}"/>
              </a:ext>
            </a:extLst>
          </p:cNvPr>
          <p:cNvSpPr>
            <a:spLocks noGrp="1"/>
          </p:cNvSpPr>
          <p:nvPr>
            <p:ph idx="1"/>
          </p:nvPr>
        </p:nvSpPr>
        <p:spPr>
          <a:xfrm>
            <a:off x="803807" y="2421682"/>
            <a:ext cx="4650524" cy="3639289"/>
          </a:xfrm>
        </p:spPr>
        <p:txBody>
          <a:bodyPr anchor="ctr">
            <a:normAutofit/>
          </a:bodyPr>
          <a:lstStyle/>
          <a:p>
            <a:r>
              <a:rPr lang="en-US" sz="2000">
                <a:solidFill>
                  <a:srgbClr val="000000"/>
                </a:solidFill>
              </a:rPr>
              <a:t>The primary is provided for all children between the age group of 6-12 years. Depending upon the number of regular teachers, the schools proving primary education can be divided into – one teacher school, two teacher schools, etc. up to twelve teachers. Subjects like Mathematics, Greek Language (Modern), Art Education, Information &amp; Communication Technology and Physical Education are taught in all grades of primary level education. </a:t>
            </a:r>
          </a:p>
        </p:txBody>
      </p:sp>
      <p:sp>
        <p:nvSpPr>
          <p:cNvPr id="83" name="Oval 82">
            <a:extLst>
              <a:ext uri="{FF2B5EF4-FFF2-40B4-BE49-F238E27FC236}">
                <a16:creationId xmlns:a16="http://schemas.microsoft.com/office/drawing/2014/main" id="{38A69B74-22E3-47CC-823F-18BE7930C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9636" y="2960687"/>
            <a:ext cx="2668748" cy="2668748"/>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71">
            <a:extLst>
              <a:ext uri="{FF2B5EF4-FFF2-40B4-BE49-F238E27FC236}">
                <a16:creationId xmlns:a16="http://schemas.microsoft.com/office/drawing/2014/main" id="{1778637B-5DB8-4A75-B2E6-FC2B1BB9A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57014" y="2"/>
            <a:ext cx="4034987" cy="3428147"/>
          </a:xfrm>
          <a:custGeom>
            <a:avLst/>
            <a:gdLst>
              <a:gd name="connsiteX0" fmla="*/ 350825 w 4034987"/>
              <a:gd name="connsiteY0" fmla="*/ 0 h 3428147"/>
              <a:gd name="connsiteX1" fmla="*/ 4034987 w 4034987"/>
              <a:gd name="connsiteY1" fmla="*/ 0 h 3428147"/>
              <a:gd name="connsiteX2" fmla="*/ 4034987 w 4034987"/>
              <a:gd name="connsiteY2" fmla="*/ 2505205 h 3428147"/>
              <a:gd name="connsiteX3" fmla="*/ 3951822 w 4034987"/>
              <a:gd name="connsiteY3" fmla="*/ 2616420 h 3428147"/>
              <a:gd name="connsiteX4" fmla="*/ 2230590 w 4034987"/>
              <a:gd name="connsiteY4" fmla="*/ 3428147 h 3428147"/>
              <a:gd name="connsiteX5" fmla="*/ 0 w 4034987"/>
              <a:gd name="connsiteY5" fmla="*/ 1197557 h 3428147"/>
              <a:gd name="connsiteX6" fmla="*/ 269220 w 4034987"/>
              <a:gd name="connsiteY6" fmla="*/ 134326 h 3428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4987" h="3428147">
                <a:moveTo>
                  <a:pt x="350825" y="0"/>
                </a:moveTo>
                <a:lnTo>
                  <a:pt x="4034987" y="0"/>
                </a:lnTo>
                <a:lnTo>
                  <a:pt x="4034987" y="2505205"/>
                </a:lnTo>
                <a:lnTo>
                  <a:pt x="3951822" y="2616420"/>
                </a:lnTo>
                <a:cubicBezTo>
                  <a:pt x="3542699" y="3112162"/>
                  <a:pt x="2923546" y="3428147"/>
                  <a:pt x="2230590" y="3428147"/>
                </a:cubicBezTo>
                <a:cubicBezTo>
                  <a:pt x="998669" y="3428147"/>
                  <a:pt x="0" y="2429478"/>
                  <a:pt x="0" y="1197557"/>
                </a:cubicBezTo>
                <a:cubicBezTo>
                  <a:pt x="0" y="812582"/>
                  <a:pt x="97526" y="450385"/>
                  <a:pt x="269220" y="134326"/>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7" name="Graphic 16" descr="Books">
            <a:extLst>
              <a:ext uri="{FF2B5EF4-FFF2-40B4-BE49-F238E27FC236}">
                <a16:creationId xmlns:a16="http://schemas.microsoft.com/office/drawing/2014/main" id="{F1F22719-CFCE-4E54-AD35-06800A324A1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47972" y="210817"/>
            <a:ext cx="2429582" cy="2429582"/>
          </a:xfrm>
          <a:prstGeom prst="rect">
            <a:avLst/>
          </a:prstGeom>
        </p:spPr>
      </p:pic>
      <p:pic>
        <p:nvPicPr>
          <p:cNvPr id="10" name="Graphic 9" descr="Globe">
            <a:extLst>
              <a:ext uri="{FF2B5EF4-FFF2-40B4-BE49-F238E27FC236}">
                <a16:creationId xmlns:a16="http://schemas.microsoft.com/office/drawing/2014/main" id="{3C458BAA-0BFB-44F8-B28D-69FC6A44F43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613910" y="3478741"/>
            <a:ext cx="1606964" cy="1606964"/>
          </a:xfrm>
          <a:prstGeom prst="rect">
            <a:avLst/>
          </a:prstGeom>
        </p:spPr>
      </p:pic>
      <p:sp>
        <p:nvSpPr>
          <p:cNvPr id="87" name="Freeform 75">
            <a:extLst>
              <a:ext uri="{FF2B5EF4-FFF2-40B4-BE49-F238E27FC236}">
                <a16:creationId xmlns:a16="http://schemas.microsoft.com/office/drawing/2014/main" id="{0035A30C-45F3-4EFB-B2E8-6E2A11843D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59131" y="4258570"/>
            <a:ext cx="3132869" cy="2599430"/>
          </a:xfrm>
          <a:custGeom>
            <a:avLst/>
            <a:gdLst>
              <a:gd name="connsiteX0" fmla="*/ 1612418 w 3061881"/>
              <a:gd name="connsiteY0" fmla="*/ 0 h 2540529"/>
              <a:gd name="connsiteX1" fmla="*/ 3030226 w 3061881"/>
              <a:gd name="connsiteY1" fmla="*/ 843844 h 2540529"/>
              <a:gd name="connsiteX2" fmla="*/ 3061881 w 3061881"/>
              <a:gd name="connsiteY2" fmla="*/ 909556 h 2540529"/>
              <a:gd name="connsiteX3" fmla="*/ 3061881 w 3061881"/>
              <a:gd name="connsiteY3" fmla="*/ 2315281 h 2540529"/>
              <a:gd name="connsiteX4" fmla="*/ 3030226 w 3061881"/>
              <a:gd name="connsiteY4" fmla="*/ 2380992 h 2540529"/>
              <a:gd name="connsiteX5" fmla="*/ 2949460 w 3061881"/>
              <a:gd name="connsiteY5" fmla="*/ 2513937 h 2540529"/>
              <a:gd name="connsiteX6" fmla="*/ 2929575 w 3061881"/>
              <a:gd name="connsiteY6" fmla="*/ 2540529 h 2540529"/>
              <a:gd name="connsiteX7" fmla="*/ 295261 w 3061881"/>
              <a:gd name="connsiteY7" fmla="*/ 2540529 h 2540529"/>
              <a:gd name="connsiteX8" fmla="*/ 275376 w 3061881"/>
              <a:gd name="connsiteY8" fmla="*/ 2513937 h 2540529"/>
              <a:gd name="connsiteX9" fmla="*/ 0 w 3061881"/>
              <a:gd name="connsiteY9" fmla="*/ 1612418 h 2540529"/>
              <a:gd name="connsiteX10" fmla="*/ 1612418 w 3061881"/>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1881" h="2540529">
                <a:moveTo>
                  <a:pt x="1612418" y="0"/>
                </a:moveTo>
                <a:cubicBezTo>
                  <a:pt x="2224646" y="0"/>
                  <a:pt x="2757180" y="341213"/>
                  <a:pt x="3030226" y="843844"/>
                </a:cubicBezTo>
                <a:lnTo>
                  <a:pt x="3061881" y="909556"/>
                </a:lnTo>
                <a:lnTo>
                  <a:pt x="3061881" y="2315281"/>
                </a:lnTo>
                <a:lnTo>
                  <a:pt x="3030226" y="2380992"/>
                </a:lnTo>
                <a:cubicBezTo>
                  <a:pt x="3005404"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3" name="Graphic 22" descr="Bell">
            <a:extLst>
              <a:ext uri="{FF2B5EF4-FFF2-40B4-BE49-F238E27FC236}">
                <a16:creationId xmlns:a16="http://schemas.microsoft.com/office/drawing/2014/main" id="{E940ABE1-B3EE-4254-9D98-37B573900B3A}"/>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18893" y="5010263"/>
            <a:ext cx="1661466" cy="1661466"/>
          </a:xfrm>
          <a:prstGeom prst="rect">
            <a:avLst/>
          </a:prstGeom>
        </p:spPr>
      </p:pic>
    </p:spTree>
    <p:extLst>
      <p:ext uri="{BB962C8B-B14F-4D97-AF65-F5344CB8AC3E}">
        <p14:creationId xmlns:p14="http://schemas.microsoft.com/office/powerpoint/2010/main" val="317627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9425D4AB-CD98-4DD6-9398-3C8961DE03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69" y="0"/>
            <a:ext cx="755293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53">
            <a:extLst>
              <a:ext uri="{FF2B5EF4-FFF2-40B4-BE49-F238E27FC236}">
                <a16:creationId xmlns:a16="http://schemas.microsoft.com/office/drawing/2014/main" id="{97818316-E7CB-4E73-AF79-E9CAB873E72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5EAF902-D386-4CD7-A3BF-E7233AB2AA38}"/>
              </a:ext>
            </a:extLst>
          </p:cNvPr>
          <p:cNvSpPr>
            <a:spLocks noGrp="1"/>
          </p:cNvSpPr>
          <p:nvPr>
            <p:ph type="title"/>
          </p:nvPr>
        </p:nvSpPr>
        <p:spPr>
          <a:xfrm>
            <a:off x="814167" y="802955"/>
            <a:ext cx="4133690" cy="1454051"/>
          </a:xfrm>
        </p:spPr>
        <p:txBody>
          <a:bodyPr>
            <a:normAutofit/>
          </a:bodyPr>
          <a:lstStyle/>
          <a:p>
            <a:r>
              <a:rPr lang="en-US" sz="4000">
                <a:solidFill>
                  <a:srgbClr val="000000"/>
                </a:solidFill>
              </a:rPr>
              <a:t>Primary Level of Education</a:t>
            </a:r>
          </a:p>
        </p:txBody>
      </p:sp>
      <p:sp>
        <p:nvSpPr>
          <p:cNvPr id="56" name="Oval 55">
            <a:extLst>
              <a:ext uri="{FF2B5EF4-FFF2-40B4-BE49-F238E27FC236}">
                <a16:creationId xmlns:a16="http://schemas.microsoft.com/office/drawing/2014/main" id="{D8B47C9F-A960-4902-8507-38F18DD3D0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6695" y="511733"/>
            <a:ext cx="1857636" cy="1857636"/>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Graphic 16" descr="Ruler">
            <a:extLst>
              <a:ext uri="{FF2B5EF4-FFF2-40B4-BE49-F238E27FC236}">
                <a16:creationId xmlns:a16="http://schemas.microsoft.com/office/drawing/2014/main" id="{D70B73E1-76C2-4A47-8085-1A77AC310AD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26145" y="871183"/>
            <a:ext cx="1138736" cy="1138736"/>
          </a:xfrm>
          <a:prstGeom prst="rect">
            <a:avLst/>
          </a:prstGeom>
        </p:spPr>
      </p:pic>
      <p:sp>
        <p:nvSpPr>
          <p:cNvPr id="3" name="Content Placeholder 2">
            <a:extLst>
              <a:ext uri="{FF2B5EF4-FFF2-40B4-BE49-F238E27FC236}">
                <a16:creationId xmlns:a16="http://schemas.microsoft.com/office/drawing/2014/main" id="{4578E9B3-8E66-40D2-AF9C-4848BAD00EDB}"/>
              </a:ext>
            </a:extLst>
          </p:cNvPr>
          <p:cNvSpPr>
            <a:spLocks noGrp="1"/>
          </p:cNvSpPr>
          <p:nvPr>
            <p:ph idx="1"/>
          </p:nvPr>
        </p:nvSpPr>
        <p:spPr>
          <a:xfrm>
            <a:off x="810568" y="2421682"/>
            <a:ext cx="4133360" cy="3639289"/>
          </a:xfrm>
        </p:spPr>
        <p:txBody>
          <a:bodyPr anchor="ctr">
            <a:normAutofit/>
          </a:bodyPr>
          <a:lstStyle/>
          <a:p>
            <a:pPr marL="0" indent="0">
              <a:buNone/>
            </a:pPr>
            <a:r>
              <a:rPr lang="en-US" sz="1300">
                <a:solidFill>
                  <a:srgbClr val="000000"/>
                </a:solidFill>
              </a:rPr>
              <a:t>Apart from the regular primary schools, there are some other school types of schools providing primary education. They are:</a:t>
            </a:r>
            <a:br>
              <a:rPr lang="en-US" sz="1300">
                <a:solidFill>
                  <a:srgbClr val="000000"/>
                </a:solidFill>
              </a:rPr>
            </a:br>
            <a:endParaRPr lang="en-US" sz="1300">
              <a:solidFill>
                <a:srgbClr val="000000"/>
              </a:solidFill>
            </a:endParaRPr>
          </a:p>
          <a:p>
            <a:r>
              <a:rPr lang="en-US" sz="1300">
                <a:solidFill>
                  <a:srgbClr val="000000"/>
                </a:solidFill>
              </a:rPr>
              <a:t>European School</a:t>
            </a:r>
          </a:p>
          <a:p>
            <a:r>
              <a:rPr lang="en-US" sz="1300">
                <a:solidFill>
                  <a:srgbClr val="000000"/>
                </a:solidFill>
              </a:rPr>
              <a:t>Special Schools (School Units)</a:t>
            </a:r>
            <a:br>
              <a:rPr lang="en-US" sz="1300">
                <a:solidFill>
                  <a:srgbClr val="000000"/>
                </a:solidFill>
              </a:rPr>
            </a:br>
            <a:endParaRPr lang="en-US" sz="1300">
              <a:solidFill>
                <a:srgbClr val="000000"/>
              </a:solidFill>
            </a:endParaRPr>
          </a:p>
          <a:p>
            <a:r>
              <a:rPr lang="en-US" sz="1300">
                <a:solidFill>
                  <a:srgbClr val="000000"/>
                </a:solidFill>
              </a:rPr>
              <a:t>Cross Cultural Education Schools</a:t>
            </a:r>
          </a:p>
          <a:p>
            <a:r>
              <a:rPr lang="en-US" sz="1300">
                <a:solidFill>
                  <a:srgbClr val="000000"/>
                </a:solidFill>
              </a:rPr>
              <a:t>Minority Schools</a:t>
            </a:r>
          </a:p>
          <a:p>
            <a:r>
              <a:rPr lang="en-US" sz="1300">
                <a:solidFill>
                  <a:srgbClr val="000000"/>
                </a:solidFill>
              </a:rPr>
              <a:t>Primary schools (All day)</a:t>
            </a:r>
            <a:br>
              <a:rPr lang="en-US" sz="1300">
                <a:solidFill>
                  <a:srgbClr val="000000"/>
                </a:solidFill>
              </a:rPr>
            </a:br>
            <a:endParaRPr lang="en-US" sz="1300">
              <a:solidFill>
                <a:srgbClr val="000000"/>
              </a:solidFill>
            </a:endParaRPr>
          </a:p>
          <a:p>
            <a:pPr marL="0" indent="0">
              <a:buNone/>
            </a:pPr>
            <a:r>
              <a:rPr lang="en-US" sz="1300">
                <a:solidFill>
                  <a:srgbClr val="000000"/>
                </a:solidFill>
              </a:rPr>
              <a:t>The primary schools (all-day) was mainly introduced to expand teaching hours and also to fulfill the needs of contemporary conditions that are arising from the children’s families.</a:t>
            </a:r>
          </a:p>
        </p:txBody>
      </p:sp>
      <p:sp>
        <p:nvSpPr>
          <p:cNvPr id="58" name="Oval 57">
            <a:extLst>
              <a:ext uri="{FF2B5EF4-FFF2-40B4-BE49-F238E27FC236}">
                <a16:creationId xmlns:a16="http://schemas.microsoft.com/office/drawing/2014/main" id="{D4E15E95-445D-4A45-BC1E-8468CE1705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677" y="2933578"/>
            <a:ext cx="2737876" cy="2737876"/>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75">
            <a:extLst>
              <a:ext uri="{FF2B5EF4-FFF2-40B4-BE49-F238E27FC236}">
                <a16:creationId xmlns:a16="http://schemas.microsoft.com/office/drawing/2014/main" id="{133B9781-B73C-44F8-97CB-D1807A63B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9996" y="-26552"/>
            <a:ext cx="4082004" cy="3428999"/>
          </a:xfrm>
          <a:custGeom>
            <a:avLst/>
            <a:gdLst>
              <a:gd name="connsiteX0" fmla="*/ 350681 w 4082004"/>
              <a:gd name="connsiteY0" fmla="*/ 0 h 3428999"/>
              <a:gd name="connsiteX1" fmla="*/ 4082004 w 4082004"/>
              <a:gd name="connsiteY1" fmla="*/ 0 h 3428999"/>
              <a:gd name="connsiteX2" fmla="*/ 4082004 w 4082004"/>
              <a:gd name="connsiteY2" fmla="*/ 2444823 h 3428999"/>
              <a:gd name="connsiteX3" fmla="*/ 4081788 w 4082004"/>
              <a:gd name="connsiteY3" fmla="*/ 2445178 h 3428999"/>
              <a:gd name="connsiteX4" fmla="*/ 2231442 w 4082004"/>
              <a:gd name="connsiteY4" fmla="*/ 3428999 h 3428999"/>
              <a:gd name="connsiteX5" fmla="*/ 0 w 4082004"/>
              <a:gd name="connsiteY5" fmla="*/ 1197557 h 3428999"/>
              <a:gd name="connsiteX6" fmla="*/ 269323 w 4082004"/>
              <a:gd name="connsiteY6" fmla="*/ 133920 h 3428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2004" h="3428999">
                <a:moveTo>
                  <a:pt x="350681" y="0"/>
                </a:moveTo>
                <a:lnTo>
                  <a:pt x="4082004" y="0"/>
                </a:lnTo>
                <a:lnTo>
                  <a:pt x="4082004" y="2444823"/>
                </a:lnTo>
                <a:lnTo>
                  <a:pt x="4081788" y="2445178"/>
                </a:lnTo>
                <a:cubicBezTo>
                  <a:pt x="3680782" y="3038745"/>
                  <a:pt x="3001686" y="3428999"/>
                  <a:pt x="2231442" y="3428999"/>
                </a:cubicBezTo>
                <a:cubicBezTo>
                  <a:pt x="999051" y="3428999"/>
                  <a:pt x="0" y="2429948"/>
                  <a:pt x="0" y="1197557"/>
                </a:cubicBezTo>
                <a:cubicBezTo>
                  <a:pt x="0" y="812435"/>
                  <a:pt x="97564" y="450100"/>
                  <a:pt x="269323" y="13392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5" name="Graphic 14" descr="Scissors">
            <a:extLst>
              <a:ext uri="{FF2B5EF4-FFF2-40B4-BE49-F238E27FC236}">
                <a16:creationId xmlns:a16="http://schemas.microsoft.com/office/drawing/2014/main" id="{C370C746-079B-4B3E-95BE-E20833428F7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94788" y="211666"/>
            <a:ext cx="2319387" cy="2319387"/>
          </a:xfrm>
          <a:prstGeom prst="rect">
            <a:avLst/>
          </a:prstGeom>
        </p:spPr>
      </p:pic>
      <p:pic>
        <p:nvPicPr>
          <p:cNvPr id="11" name="Graphic 10" descr="Closed book">
            <a:extLst>
              <a:ext uri="{FF2B5EF4-FFF2-40B4-BE49-F238E27FC236}">
                <a16:creationId xmlns:a16="http://schemas.microsoft.com/office/drawing/2014/main" id="{3BD8A680-BB8F-4E22-9C92-C66665AA353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21079" y="3434981"/>
            <a:ext cx="1735071" cy="1735071"/>
          </a:xfrm>
          <a:prstGeom prst="rect">
            <a:avLst/>
          </a:prstGeom>
        </p:spPr>
      </p:pic>
      <p:sp>
        <p:nvSpPr>
          <p:cNvPr id="62" name="Freeform 79">
            <a:extLst>
              <a:ext uri="{FF2B5EF4-FFF2-40B4-BE49-F238E27FC236}">
                <a16:creationId xmlns:a16="http://schemas.microsoft.com/office/drawing/2014/main" id="{1FCEDCAD-7B1A-4AE2-818E-D93A4875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23618" y="4326947"/>
            <a:ext cx="3068382" cy="2540529"/>
          </a:xfrm>
          <a:custGeom>
            <a:avLst/>
            <a:gdLst>
              <a:gd name="connsiteX0" fmla="*/ 1612418 w 3068382"/>
              <a:gd name="connsiteY0" fmla="*/ 0 h 2540529"/>
              <a:gd name="connsiteX1" fmla="*/ 3030226 w 3068382"/>
              <a:gd name="connsiteY1" fmla="*/ 843844 h 2540529"/>
              <a:gd name="connsiteX2" fmla="*/ 3068382 w 3068382"/>
              <a:gd name="connsiteY2" fmla="*/ 923051 h 2540529"/>
              <a:gd name="connsiteX3" fmla="*/ 3068382 w 3068382"/>
              <a:gd name="connsiteY3" fmla="*/ 2301785 h 2540529"/>
              <a:gd name="connsiteX4" fmla="*/ 3030226 w 3068382"/>
              <a:gd name="connsiteY4" fmla="*/ 2380992 h 2540529"/>
              <a:gd name="connsiteX5" fmla="*/ 2949460 w 3068382"/>
              <a:gd name="connsiteY5" fmla="*/ 2513937 h 2540529"/>
              <a:gd name="connsiteX6" fmla="*/ 2929575 w 3068382"/>
              <a:gd name="connsiteY6" fmla="*/ 2540529 h 2540529"/>
              <a:gd name="connsiteX7" fmla="*/ 295261 w 3068382"/>
              <a:gd name="connsiteY7" fmla="*/ 2540529 h 2540529"/>
              <a:gd name="connsiteX8" fmla="*/ 275376 w 3068382"/>
              <a:gd name="connsiteY8" fmla="*/ 2513937 h 2540529"/>
              <a:gd name="connsiteX9" fmla="*/ 0 w 3068382"/>
              <a:gd name="connsiteY9" fmla="*/ 1612418 h 2540529"/>
              <a:gd name="connsiteX10" fmla="*/ 1612418 w 3068382"/>
              <a:gd name="connsiteY10" fmla="*/ 0 h 25405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068382" h="2540529">
                <a:moveTo>
                  <a:pt x="1612418" y="0"/>
                </a:moveTo>
                <a:cubicBezTo>
                  <a:pt x="2224646" y="0"/>
                  <a:pt x="2757180" y="341213"/>
                  <a:pt x="3030226" y="843844"/>
                </a:cubicBezTo>
                <a:lnTo>
                  <a:pt x="3068382" y="923051"/>
                </a:lnTo>
                <a:lnTo>
                  <a:pt x="3068382" y="2301785"/>
                </a:lnTo>
                <a:lnTo>
                  <a:pt x="3030226" y="2380992"/>
                </a:lnTo>
                <a:cubicBezTo>
                  <a:pt x="3005403" y="2426686"/>
                  <a:pt x="2978437" y="2471046"/>
                  <a:pt x="2949460" y="2513937"/>
                </a:cubicBezTo>
                <a:lnTo>
                  <a:pt x="2929575" y="2540529"/>
                </a:lnTo>
                <a:lnTo>
                  <a:pt x="295261" y="2540529"/>
                </a:lnTo>
                <a:lnTo>
                  <a:pt x="275376" y="2513937"/>
                </a:lnTo>
                <a:cubicBezTo>
                  <a:pt x="101518" y="2256593"/>
                  <a:pt x="0" y="1946361"/>
                  <a:pt x="0" y="1612418"/>
                </a:cubicBezTo>
                <a:cubicBezTo>
                  <a:pt x="0" y="721904"/>
                  <a:pt x="721904" y="0"/>
                  <a:pt x="1612418"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9" name="Graphic 18" descr="Clock">
            <a:extLst>
              <a:ext uri="{FF2B5EF4-FFF2-40B4-BE49-F238E27FC236}">
                <a16:creationId xmlns:a16="http://schemas.microsoft.com/office/drawing/2014/main" id="{D9E68510-AB59-4800-8693-8056E8B6A23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897926" y="5020464"/>
            <a:ext cx="1629594" cy="1629594"/>
          </a:xfrm>
          <a:prstGeom prst="rect">
            <a:avLst/>
          </a:prstGeom>
        </p:spPr>
      </p:pic>
    </p:spTree>
    <p:extLst>
      <p:ext uri="{BB962C8B-B14F-4D97-AF65-F5344CB8AC3E}">
        <p14:creationId xmlns:p14="http://schemas.microsoft.com/office/powerpoint/2010/main" val="173029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7D2AA9EB-ACE2-48F8-8185-792EE94134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83095" cy="6858000"/>
          </a:xfrm>
          <a:prstGeom prst="rect">
            <a:avLst/>
          </a:prstGeom>
          <a:gradFill>
            <a:gsLst>
              <a:gs pos="0">
                <a:schemeClr val="accent1">
                  <a:lumMod val="100000"/>
                  <a:alpha val="72000"/>
                </a:schemeClr>
              </a:gs>
              <a:gs pos="25000">
                <a:schemeClr val="accent1">
                  <a:alpha val="55000"/>
                </a:schemeClr>
              </a:gs>
              <a:gs pos="94000">
                <a:schemeClr val="bg2">
                  <a:lumMod val="75000"/>
                  <a:alpha val="90000"/>
                </a:schemeClr>
              </a:gs>
              <a:gs pos="100000">
                <a:schemeClr val="bg2">
                  <a:lumMod val="75000"/>
                  <a:alpha val="90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8">
            <a:extLst>
              <a:ext uri="{FF2B5EF4-FFF2-40B4-BE49-F238E27FC236}">
                <a16:creationId xmlns:a16="http://schemas.microsoft.com/office/drawing/2014/main" id="{59D7A164-22E7-4B37-B0E3-935FC9C3143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E4897C47-A1BB-4173-B72D-8ECD72FBD143}"/>
              </a:ext>
            </a:extLst>
          </p:cNvPr>
          <p:cNvSpPr>
            <a:spLocks noGrp="1"/>
          </p:cNvSpPr>
          <p:nvPr>
            <p:ph type="title"/>
          </p:nvPr>
        </p:nvSpPr>
        <p:spPr>
          <a:xfrm>
            <a:off x="6738267" y="802955"/>
            <a:ext cx="4333814" cy="1454051"/>
          </a:xfrm>
        </p:spPr>
        <p:txBody>
          <a:bodyPr>
            <a:normAutofit/>
          </a:bodyPr>
          <a:lstStyle/>
          <a:p>
            <a:r>
              <a:rPr lang="en-US" sz="4000">
                <a:solidFill>
                  <a:srgbClr val="000000"/>
                </a:solidFill>
              </a:rPr>
              <a:t>Secondary Level of Education</a:t>
            </a:r>
          </a:p>
        </p:txBody>
      </p:sp>
      <p:sp>
        <p:nvSpPr>
          <p:cNvPr id="31" name="Freeform 67">
            <a:extLst>
              <a:ext uri="{FF2B5EF4-FFF2-40B4-BE49-F238E27FC236}">
                <a16:creationId xmlns:a16="http://schemas.microsoft.com/office/drawing/2014/main" id="{730F02D6-D4A4-42E5-A722-43B088C735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207136"/>
            <a:ext cx="3177287" cy="2650864"/>
          </a:xfrm>
          <a:custGeom>
            <a:avLst/>
            <a:gdLst>
              <a:gd name="connsiteX0" fmla="*/ 1465277 w 3242130"/>
              <a:gd name="connsiteY0" fmla="*/ 0 h 2704964"/>
              <a:gd name="connsiteX1" fmla="*/ 3242130 w 3242130"/>
              <a:gd name="connsiteY1" fmla="*/ 1776853 h 2704964"/>
              <a:gd name="connsiteX2" fmla="*/ 3027674 w 3242130"/>
              <a:gd name="connsiteY2" fmla="*/ 2623807 h 2704964"/>
              <a:gd name="connsiteX3" fmla="*/ 2978369 w 3242130"/>
              <a:gd name="connsiteY3" fmla="*/ 2704964 h 2704964"/>
              <a:gd name="connsiteX4" fmla="*/ 0 w 3242130"/>
              <a:gd name="connsiteY4" fmla="*/ 2704964 h 2704964"/>
              <a:gd name="connsiteX5" fmla="*/ 0 w 3242130"/>
              <a:gd name="connsiteY5" fmla="*/ 772542 h 2704964"/>
              <a:gd name="connsiteX6" fmla="*/ 94171 w 3242130"/>
              <a:gd name="connsiteY6" fmla="*/ 646610 h 2704964"/>
              <a:gd name="connsiteX7" fmla="*/ 1465277 w 3242130"/>
              <a:gd name="connsiteY7" fmla="*/ 0 h 2704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42130" h="2704964">
                <a:moveTo>
                  <a:pt x="1465277" y="0"/>
                </a:moveTo>
                <a:cubicBezTo>
                  <a:pt x="2446606" y="0"/>
                  <a:pt x="3242130" y="795524"/>
                  <a:pt x="3242130" y="1776853"/>
                </a:cubicBezTo>
                <a:cubicBezTo>
                  <a:pt x="3242130" y="2083519"/>
                  <a:pt x="3164442" y="2372039"/>
                  <a:pt x="3027674" y="2623807"/>
                </a:cubicBezTo>
                <a:lnTo>
                  <a:pt x="2978369" y="2704964"/>
                </a:lnTo>
                <a:lnTo>
                  <a:pt x="0" y="2704964"/>
                </a:lnTo>
                <a:lnTo>
                  <a:pt x="0" y="772542"/>
                </a:lnTo>
                <a:lnTo>
                  <a:pt x="94171" y="646610"/>
                </a:lnTo>
                <a:cubicBezTo>
                  <a:pt x="420072" y="251709"/>
                  <a:pt x="913280" y="0"/>
                  <a:pt x="1465277"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id="{F2C965BE-B8BF-4344-8E81-62E0BFE4CB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9751" y="2897495"/>
            <a:ext cx="2788232" cy="2788232"/>
          </a:xfrm>
          <a:prstGeom prst="ellipse">
            <a:avLst/>
          </a:pr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5">
            <a:extLst>
              <a:ext uri="{FF2B5EF4-FFF2-40B4-BE49-F238E27FC236}">
                <a16:creationId xmlns:a16="http://schemas.microsoft.com/office/drawing/2014/main" id="{122DB9C1-63F1-47FD-BE8D-08903F853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090921" cy="3465906"/>
          </a:xfrm>
          <a:custGeom>
            <a:avLst/>
            <a:gdLst>
              <a:gd name="connsiteX0" fmla="*/ 0 w 4090921"/>
              <a:gd name="connsiteY0" fmla="*/ 0 h 3465906"/>
              <a:gd name="connsiteX1" fmla="*/ 3746474 w 4090921"/>
              <a:gd name="connsiteY1" fmla="*/ 0 h 3465906"/>
              <a:gd name="connsiteX2" fmla="*/ 3817144 w 4090921"/>
              <a:gd name="connsiteY2" fmla="*/ 116327 h 3465906"/>
              <a:gd name="connsiteX3" fmla="*/ 4090921 w 4090921"/>
              <a:gd name="connsiteY3" fmla="*/ 1197557 h 3465906"/>
              <a:gd name="connsiteX4" fmla="*/ 1822572 w 4090921"/>
              <a:gd name="connsiteY4" fmla="*/ 3465906 h 3465906"/>
              <a:gd name="connsiteX5" fmla="*/ 72204 w 4090921"/>
              <a:gd name="connsiteY5" fmla="*/ 2640438 h 3465906"/>
              <a:gd name="connsiteX6" fmla="*/ 0 w 4090921"/>
              <a:gd name="connsiteY6" fmla="*/ 2543882 h 34659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0921" h="3465906">
                <a:moveTo>
                  <a:pt x="0" y="0"/>
                </a:moveTo>
                <a:lnTo>
                  <a:pt x="3746474" y="0"/>
                </a:lnTo>
                <a:lnTo>
                  <a:pt x="3817144" y="116327"/>
                </a:lnTo>
                <a:cubicBezTo>
                  <a:pt x="3991744" y="437737"/>
                  <a:pt x="4090921" y="806065"/>
                  <a:pt x="4090921" y="1197557"/>
                </a:cubicBezTo>
                <a:cubicBezTo>
                  <a:pt x="4090921" y="2450332"/>
                  <a:pt x="3075348" y="3465906"/>
                  <a:pt x="1822572" y="3465906"/>
                </a:cubicBezTo>
                <a:cubicBezTo>
                  <a:pt x="1117886" y="3465906"/>
                  <a:pt x="488252" y="3144572"/>
                  <a:pt x="72204" y="2640438"/>
                </a:cubicBezTo>
                <a:lnTo>
                  <a:pt x="0" y="2543882"/>
                </a:ln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Microscope">
            <a:extLst>
              <a:ext uri="{FF2B5EF4-FFF2-40B4-BE49-F238E27FC236}">
                <a16:creationId xmlns:a16="http://schemas.microsoft.com/office/drawing/2014/main" id="{ABAA3F9B-0DB4-4130-AC1C-8AD8A8427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4759" y="248575"/>
            <a:ext cx="2289020" cy="2289020"/>
          </a:xfrm>
          <a:prstGeom prst="rect">
            <a:avLst/>
          </a:prstGeom>
        </p:spPr>
      </p:pic>
      <p:pic>
        <p:nvPicPr>
          <p:cNvPr id="5" name="Graphic 4" descr="Atom">
            <a:extLst>
              <a:ext uri="{FF2B5EF4-FFF2-40B4-BE49-F238E27FC236}">
                <a16:creationId xmlns:a16="http://schemas.microsoft.com/office/drawing/2014/main" id="{F4084E67-30A7-4FF9-92F9-FA316F53F04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08829" y="4838838"/>
            <a:ext cx="1796722" cy="1796722"/>
          </a:xfrm>
          <a:prstGeom prst="rect">
            <a:avLst/>
          </a:prstGeom>
        </p:spPr>
      </p:pic>
      <p:pic>
        <p:nvPicPr>
          <p:cNvPr id="7" name="Graphic 6" descr="Flask">
            <a:extLst>
              <a:ext uri="{FF2B5EF4-FFF2-40B4-BE49-F238E27FC236}">
                <a16:creationId xmlns:a16="http://schemas.microsoft.com/office/drawing/2014/main" id="{88DAAA7A-0EFE-401D-AA50-FDE9CE3EEF2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868031" y="3356443"/>
            <a:ext cx="1785723" cy="1785723"/>
          </a:xfrm>
          <a:prstGeom prst="rect">
            <a:avLst/>
          </a:prstGeom>
        </p:spPr>
      </p:pic>
      <p:sp>
        <p:nvSpPr>
          <p:cNvPr id="3" name="Content Placeholder 2">
            <a:extLst>
              <a:ext uri="{FF2B5EF4-FFF2-40B4-BE49-F238E27FC236}">
                <a16:creationId xmlns:a16="http://schemas.microsoft.com/office/drawing/2014/main" id="{A40A65F5-0113-4A6A-B136-C3E45D6690A4}"/>
              </a:ext>
            </a:extLst>
          </p:cNvPr>
          <p:cNvSpPr>
            <a:spLocks noGrp="1"/>
          </p:cNvSpPr>
          <p:nvPr>
            <p:ph idx="1"/>
          </p:nvPr>
        </p:nvSpPr>
        <p:spPr>
          <a:xfrm>
            <a:off x="6734684" y="2421682"/>
            <a:ext cx="4333468" cy="3639289"/>
          </a:xfrm>
        </p:spPr>
        <p:txBody>
          <a:bodyPr anchor="ctr">
            <a:normAutofit/>
          </a:bodyPr>
          <a:lstStyle/>
          <a:p>
            <a:pPr marL="0" indent="0">
              <a:buNone/>
            </a:pPr>
            <a:r>
              <a:rPr lang="en-US" sz="1600" dirty="0">
                <a:solidFill>
                  <a:srgbClr val="000000"/>
                </a:solidFill>
              </a:rPr>
              <a:t>The secondary education in Greece is classified into two levels, there is also the provision for evening schools in both these type of secondary level education.</a:t>
            </a:r>
            <a:br>
              <a:rPr lang="en-US" sz="1600" dirty="0">
                <a:solidFill>
                  <a:srgbClr val="000000"/>
                </a:solidFill>
              </a:rPr>
            </a:br>
            <a:br>
              <a:rPr lang="en-US" sz="1600" dirty="0">
                <a:solidFill>
                  <a:srgbClr val="000000"/>
                </a:solidFill>
              </a:rPr>
            </a:br>
            <a:r>
              <a:rPr lang="en-US" sz="1600" b="1" i="1" dirty="0">
                <a:solidFill>
                  <a:srgbClr val="000000"/>
                </a:solidFill>
              </a:rPr>
              <a:t>Lower secondary (compulsory) education: </a:t>
            </a:r>
            <a:r>
              <a:rPr lang="en-US" sz="1600" dirty="0">
                <a:solidFill>
                  <a:srgbClr val="000000"/>
                </a:solidFill>
              </a:rPr>
              <a:t>The lower secondary (compulsory) type of education is for students between 13-15 age-group offered by Gymnasia, the duration is 3 years.</a:t>
            </a:r>
            <a:br>
              <a:rPr lang="en-US" sz="1600" b="1" i="1" dirty="0">
                <a:solidFill>
                  <a:srgbClr val="000000"/>
                </a:solidFill>
              </a:rPr>
            </a:br>
            <a:br>
              <a:rPr lang="en-US" sz="1600" b="1" i="1" dirty="0">
                <a:solidFill>
                  <a:srgbClr val="000000"/>
                </a:solidFill>
              </a:rPr>
            </a:br>
            <a:r>
              <a:rPr lang="en-US" sz="1600" b="1" i="1" dirty="0">
                <a:solidFill>
                  <a:srgbClr val="000000"/>
                </a:solidFill>
              </a:rPr>
              <a:t>Upper secondary (non-compulsory) education</a:t>
            </a:r>
            <a:r>
              <a:rPr lang="en-US" sz="1600" dirty="0">
                <a:solidFill>
                  <a:srgbClr val="000000"/>
                </a:solidFill>
              </a:rPr>
              <a:t>: The upper secondary (non-compulsory) type of education is for students above 15 years of age and is provided by two types of schools, </a:t>
            </a:r>
            <a:r>
              <a:rPr lang="en-US" sz="1600" dirty="0" err="1">
                <a:solidFill>
                  <a:srgbClr val="000000"/>
                </a:solidFill>
              </a:rPr>
              <a:t>Epaggelmatiko</a:t>
            </a:r>
            <a:r>
              <a:rPr lang="en-US" sz="1600" dirty="0">
                <a:solidFill>
                  <a:srgbClr val="000000"/>
                </a:solidFill>
              </a:rPr>
              <a:t> and </a:t>
            </a:r>
            <a:r>
              <a:rPr lang="en-US" sz="1600" dirty="0" err="1">
                <a:solidFill>
                  <a:srgbClr val="000000"/>
                </a:solidFill>
              </a:rPr>
              <a:t>Geniko</a:t>
            </a:r>
            <a:r>
              <a:rPr lang="en-US" sz="1600" dirty="0">
                <a:solidFill>
                  <a:srgbClr val="000000"/>
                </a:solidFill>
              </a:rPr>
              <a:t> </a:t>
            </a:r>
            <a:r>
              <a:rPr lang="en-US" sz="1600" dirty="0" err="1">
                <a:solidFill>
                  <a:srgbClr val="000000"/>
                </a:solidFill>
              </a:rPr>
              <a:t>Lykeio</a:t>
            </a:r>
            <a:r>
              <a:rPr lang="en-US" sz="1600" dirty="0">
                <a:solidFill>
                  <a:srgbClr val="000000"/>
                </a:solidFill>
              </a:rPr>
              <a:t> which is also known as the vocational education.  </a:t>
            </a:r>
          </a:p>
        </p:txBody>
      </p:sp>
    </p:spTree>
    <p:extLst>
      <p:ext uri="{BB962C8B-B14F-4D97-AF65-F5344CB8AC3E}">
        <p14:creationId xmlns:p14="http://schemas.microsoft.com/office/powerpoint/2010/main" val="163962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A7816-8326-4A55-AFC6-44735643F670}"/>
              </a:ext>
            </a:extLst>
          </p:cNvPr>
          <p:cNvSpPr>
            <a:spLocks noGrp="1"/>
          </p:cNvSpPr>
          <p:nvPr>
            <p:ph type="title"/>
          </p:nvPr>
        </p:nvSpPr>
        <p:spPr>
          <a:xfrm>
            <a:off x="704209" y="635069"/>
            <a:ext cx="4509236" cy="1139139"/>
          </a:xfrm>
        </p:spPr>
        <p:txBody>
          <a:bodyPr>
            <a:normAutofit/>
          </a:bodyPr>
          <a:lstStyle/>
          <a:p>
            <a:r>
              <a:rPr lang="en-US" sz="3600" dirty="0"/>
              <a:t>Secondary Level of Education</a:t>
            </a:r>
          </a:p>
        </p:txBody>
      </p:sp>
      <p:sp>
        <p:nvSpPr>
          <p:cNvPr id="3" name="Content Placeholder 2">
            <a:extLst>
              <a:ext uri="{FF2B5EF4-FFF2-40B4-BE49-F238E27FC236}">
                <a16:creationId xmlns:a16="http://schemas.microsoft.com/office/drawing/2014/main" id="{578DB92C-335E-4AC2-AB6E-A29FF523EEB8}"/>
              </a:ext>
            </a:extLst>
          </p:cNvPr>
          <p:cNvSpPr>
            <a:spLocks noGrp="1"/>
          </p:cNvSpPr>
          <p:nvPr>
            <p:ph idx="1"/>
          </p:nvPr>
        </p:nvSpPr>
        <p:spPr>
          <a:xfrm>
            <a:off x="720992" y="1941362"/>
            <a:ext cx="4492454" cy="3826392"/>
          </a:xfrm>
        </p:spPr>
        <p:txBody>
          <a:bodyPr anchor="t">
            <a:normAutofit/>
          </a:bodyPr>
          <a:lstStyle/>
          <a:p>
            <a:pPr marL="0" indent="0">
              <a:buNone/>
            </a:pPr>
            <a:r>
              <a:rPr lang="en-US" sz="1600" b="1" dirty="0"/>
              <a:t>Apart from the regular secondary schools, there are also other types of secondary education schools providing:</a:t>
            </a:r>
            <a:br>
              <a:rPr lang="en-US" sz="1600" dirty="0"/>
            </a:br>
            <a:r>
              <a:rPr lang="en-US" sz="1600" dirty="0"/>
              <a:t>Second Chance Schools</a:t>
            </a:r>
          </a:p>
          <a:p>
            <a:r>
              <a:rPr lang="en-US" sz="1600" dirty="0"/>
              <a:t>Art Schools</a:t>
            </a:r>
          </a:p>
          <a:p>
            <a:r>
              <a:rPr lang="en-US" sz="1600" dirty="0"/>
              <a:t>Special Education Schools</a:t>
            </a:r>
          </a:p>
          <a:p>
            <a:r>
              <a:rPr lang="en-US" sz="1600" dirty="0"/>
              <a:t>Experimental Schools</a:t>
            </a:r>
          </a:p>
          <a:p>
            <a:r>
              <a:rPr lang="en-US" sz="1600" dirty="0"/>
              <a:t>Music Schools</a:t>
            </a:r>
          </a:p>
          <a:p>
            <a:r>
              <a:rPr lang="en-US" sz="1600" dirty="0"/>
              <a:t>Minority Schools</a:t>
            </a:r>
          </a:p>
          <a:p>
            <a:r>
              <a:rPr lang="en-US" sz="1600" dirty="0"/>
              <a:t>Cross Cultural Education Schools</a:t>
            </a:r>
          </a:p>
          <a:p>
            <a:r>
              <a:rPr lang="en-US" sz="1600" dirty="0"/>
              <a:t>Ecclesiastic schools</a:t>
            </a:r>
            <a:br>
              <a:rPr lang="en-US" sz="1600" dirty="0"/>
            </a:br>
            <a:endParaRPr lang="en-US" sz="1600" dirty="0"/>
          </a:p>
          <a:p>
            <a:pPr marL="0" indent="0">
              <a:buNone/>
            </a:pPr>
            <a:endParaRPr lang="en-US" sz="900" dirty="0"/>
          </a:p>
        </p:txBody>
      </p:sp>
      <p:pic>
        <p:nvPicPr>
          <p:cNvPr id="13" name="Graphic 12" descr="Robot">
            <a:extLst>
              <a:ext uri="{FF2B5EF4-FFF2-40B4-BE49-F238E27FC236}">
                <a16:creationId xmlns:a16="http://schemas.microsoft.com/office/drawing/2014/main" id="{E80DCA14-B57E-4FAE-9BDA-51E0F4F22C6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73142" y="1300149"/>
            <a:ext cx="2213034" cy="2213034"/>
          </a:xfrm>
          <a:prstGeom prst="rect">
            <a:avLst/>
          </a:prstGeom>
        </p:spPr>
      </p:pic>
      <p:pic>
        <p:nvPicPr>
          <p:cNvPr id="9" name="Graphic 8" descr="Mathematics">
            <a:extLst>
              <a:ext uri="{FF2B5EF4-FFF2-40B4-BE49-F238E27FC236}">
                <a16:creationId xmlns:a16="http://schemas.microsoft.com/office/drawing/2014/main" id="{AEB9FE11-E5E6-4764-B8AB-59D8B6D1186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85872" y="4576768"/>
            <a:ext cx="1300087" cy="1300087"/>
          </a:xfrm>
          <a:prstGeom prst="rect">
            <a:avLst/>
          </a:prstGeom>
        </p:spPr>
      </p:pic>
      <p:pic>
        <p:nvPicPr>
          <p:cNvPr id="11" name="Graphic 10" descr="Europe">
            <a:extLst>
              <a:ext uri="{FF2B5EF4-FFF2-40B4-BE49-F238E27FC236}">
                <a16:creationId xmlns:a16="http://schemas.microsoft.com/office/drawing/2014/main" id="{7D20AB38-AC74-473E-871C-36394E6ED4E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321005" y="1631188"/>
            <a:ext cx="1746444" cy="1746444"/>
          </a:xfrm>
          <a:prstGeom prst="rect">
            <a:avLst/>
          </a:prstGeom>
        </p:spPr>
      </p:pic>
      <p:pic>
        <p:nvPicPr>
          <p:cNvPr id="23" name="Graphic 22" descr="Music notation">
            <a:extLst>
              <a:ext uri="{FF2B5EF4-FFF2-40B4-BE49-F238E27FC236}">
                <a16:creationId xmlns:a16="http://schemas.microsoft.com/office/drawing/2014/main" id="{60681752-963B-4AAA-ADCE-AC26C649AE6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01577" y="3072842"/>
            <a:ext cx="914400" cy="914400"/>
          </a:xfrm>
          <a:prstGeom prst="rect">
            <a:avLst/>
          </a:prstGeom>
        </p:spPr>
      </p:pic>
      <p:pic>
        <p:nvPicPr>
          <p:cNvPr id="25" name="Graphic 24" descr="Drum set">
            <a:extLst>
              <a:ext uri="{FF2B5EF4-FFF2-40B4-BE49-F238E27FC236}">
                <a16:creationId xmlns:a16="http://schemas.microsoft.com/office/drawing/2014/main" id="{20209080-58E5-428E-B596-F4AF2B232A8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575365" y="3890306"/>
            <a:ext cx="914400" cy="914400"/>
          </a:xfrm>
          <a:prstGeom prst="rect">
            <a:avLst/>
          </a:prstGeom>
        </p:spPr>
      </p:pic>
    </p:spTree>
    <p:extLst>
      <p:ext uri="{BB962C8B-B14F-4D97-AF65-F5344CB8AC3E}">
        <p14:creationId xmlns:p14="http://schemas.microsoft.com/office/powerpoint/2010/main" val="217037921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A601D-26E7-4C50-A938-27F8F3F94C9C}"/>
              </a:ext>
            </a:extLst>
          </p:cNvPr>
          <p:cNvSpPr>
            <a:spLocks noGrp="1"/>
          </p:cNvSpPr>
          <p:nvPr>
            <p:ph type="title"/>
          </p:nvPr>
        </p:nvSpPr>
        <p:spPr/>
        <p:txBody>
          <a:bodyPr/>
          <a:lstStyle/>
          <a:p>
            <a:r>
              <a:rPr lang="en-US" dirty="0"/>
              <a:t>Post Secondary Level of Education</a:t>
            </a:r>
          </a:p>
        </p:txBody>
      </p:sp>
      <p:sp>
        <p:nvSpPr>
          <p:cNvPr id="3" name="Content Placeholder 2">
            <a:extLst>
              <a:ext uri="{FF2B5EF4-FFF2-40B4-BE49-F238E27FC236}">
                <a16:creationId xmlns:a16="http://schemas.microsoft.com/office/drawing/2014/main" id="{2D3155BA-A8DA-4DA9-8456-DAA79D08F4EC}"/>
              </a:ext>
            </a:extLst>
          </p:cNvPr>
          <p:cNvSpPr>
            <a:spLocks noGrp="1"/>
          </p:cNvSpPr>
          <p:nvPr>
            <p:ph idx="1"/>
          </p:nvPr>
        </p:nvSpPr>
        <p:spPr/>
        <p:txBody>
          <a:bodyPr/>
          <a:lstStyle/>
          <a:p>
            <a:pPr marL="0" indent="0">
              <a:buNone/>
            </a:pPr>
            <a:r>
              <a:rPr lang="en-US" dirty="0"/>
              <a:t>The post secondary education (non-tertiary) is implemented through Vocational Institutes. After the completion of the course, the graduates receive a Diploma or a Certificate of Vocational Training.</a:t>
            </a:r>
          </a:p>
        </p:txBody>
      </p:sp>
    </p:spTree>
    <p:extLst>
      <p:ext uri="{BB962C8B-B14F-4D97-AF65-F5344CB8AC3E}">
        <p14:creationId xmlns:p14="http://schemas.microsoft.com/office/powerpoint/2010/main" val="3946754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TotalTime>
  <Words>351</Words>
  <Application>Microsoft Office PowerPoint</Application>
  <PresentationFormat>Widescreen</PresentationFormat>
  <Paragraphs>37</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Calibri Light</vt:lpstr>
      <vt:lpstr>Office Theme</vt:lpstr>
      <vt:lpstr>Bitmap Image</vt:lpstr>
      <vt:lpstr>Greek Educational system</vt:lpstr>
      <vt:lpstr>The Greek Educational system divided into three levels </vt:lpstr>
      <vt:lpstr>Compulsory Education</vt:lpstr>
      <vt:lpstr>Pre-Primary Level of Education</vt:lpstr>
      <vt:lpstr>Primary Level of Education</vt:lpstr>
      <vt:lpstr>Primary Level of Education</vt:lpstr>
      <vt:lpstr>Secondary Level of Education</vt:lpstr>
      <vt:lpstr>Secondary Level of Education</vt:lpstr>
      <vt:lpstr>Post Secondary Level of Education</vt:lpstr>
      <vt:lpstr>Tertiary Level of Education</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Educational system</dc:title>
  <dc:creator>Manolis</dc:creator>
  <cp:lastModifiedBy>Manolis</cp:lastModifiedBy>
  <cp:revision>3</cp:revision>
  <dcterms:created xsi:type="dcterms:W3CDTF">2019-04-23T19:28:24Z</dcterms:created>
  <dcterms:modified xsi:type="dcterms:W3CDTF">2019-04-23T19:36:31Z</dcterms:modified>
</cp:coreProperties>
</file>