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67" r:id="rId4"/>
    <p:sldId id="260" r:id="rId5"/>
    <p:sldId id="259" r:id="rId6"/>
    <p:sldId id="261" r:id="rId7"/>
    <p:sldId id="262" r:id="rId8"/>
    <p:sldId id="264" r:id="rId9"/>
    <p:sldId id="263" r:id="rId10"/>
    <p:sldId id="287" r:id="rId11"/>
    <p:sldId id="308" r:id="rId12"/>
    <p:sldId id="30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23-Apr-19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23-Apr-19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mail@sch-eur-education.ira.sch.gr"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2.bin"/><Relationship Id="rId4" Type="http://schemas.openxmlformats.org/officeDocument/2006/relationships/hyperlink" Target="http://www.seeh.e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0000">
              <a:schemeClr val="accent1">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AE7426-E124-4C33-9923-A495BB3856DD}"/>
              </a:ext>
            </a:extLst>
          </p:cNvPr>
          <p:cNvSpPr txBox="1"/>
          <p:nvPr/>
        </p:nvSpPr>
        <p:spPr>
          <a:xfrm>
            <a:off x="478302" y="4525222"/>
            <a:ext cx="7891975" cy="1200329"/>
          </a:xfrm>
          <a:prstGeom prst="rect">
            <a:avLst/>
          </a:prstGeom>
          <a:noFill/>
        </p:spPr>
        <p:txBody>
          <a:bodyPr wrap="square" rtlCol="0">
            <a:spAutoFit/>
          </a:bodyPr>
          <a:lstStyle/>
          <a:p>
            <a:r>
              <a:rPr lang="en-US" sz="3600" b="1" dirty="0">
                <a:solidFill>
                  <a:schemeClr val="bg2">
                    <a:lumMod val="50000"/>
                  </a:schemeClr>
                </a:solidFill>
              </a:rPr>
              <a:t>The School of European Education</a:t>
            </a:r>
          </a:p>
          <a:p>
            <a:r>
              <a:rPr lang="en-US" sz="3600" b="1" dirty="0">
                <a:solidFill>
                  <a:schemeClr val="bg2">
                    <a:lumMod val="50000"/>
                  </a:schemeClr>
                </a:solidFill>
              </a:rPr>
              <a:t>Heraklion (SEEH)</a:t>
            </a:r>
            <a:endParaRPr lang="el-GR" sz="3600" b="1" dirty="0">
              <a:solidFill>
                <a:schemeClr val="bg2">
                  <a:lumMod val="50000"/>
                </a:schemeClr>
              </a:solidFill>
            </a:endParaRPr>
          </a:p>
        </p:txBody>
      </p:sp>
      <p:pic>
        <p:nvPicPr>
          <p:cNvPr id="5" name="3 - Θέση περιεχομένου" descr="250px-European_School_logo.png">
            <a:extLst>
              <a:ext uri="{FF2B5EF4-FFF2-40B4-BE49-F238E27FC236}">
                <a16:creationId xmlns:a16="http://schemas.microsoft.com/office/drawing/2014/main" id="{43B9B591-470B-4D53-BF38-8E84DE288FBC}"/>
              </a:ext>
            </a:extLst>
          </p:cNvPr>
          <p:cNvPicPr>
            <a:picLocks noChangeAspect="1"/>
          </p:cNvPicPr>
          <p:nvPr/>
        </p:nvPicPr>
        <p:blipFill>
          <a:blip r:embed="rId3" cstate="print"/>
          <a:stretch>
            <a:fillRect/>
          </a:stretch>
        </p:blipFill>
        <p:spPr>
          <a:xfrm>
            <a:off x="478302" y="1132449"/>
            <a:ext cx="7344898" cy="2296551"/>
          </a:xfrm>
          <a:prstGeom prst="rect">
            <a:avLst/>
          </a:prstGeom>
        </p:spPr>
      </p:pic>
      <p:graphicFrame>
        <p:nvGraphicFramePr>
          <p:cNvPr id="6" name="Object 2">
            <a:extLst>
              <a:ext uri="{FF2B5EF4-FFF2-40B4-BE49-F238E27FC236}">
                <a16:creationId xmlns:a16="http://schemas.microsoft.com/office/drawing/2014/main" id="{7E2BAAC8-D083-436F-8465-C2A9BB07D59A}"/>
              </a:ext>
            </a:extLst>
          </p:cNvPr>
          <p:cNvGraphicFramePr>
            <a:graphicFrameLocks noChangeAspect="1"/>
          </p:cNvGraphicFramePr>
          <p:nvPr>
            <p:extLst>
              <p:ext uri="{D42A27DB-BD31-4B8C-83A1-F6EECF244321}">
                <p14:modId xmlns:p14="http://schemas.microsoft.com/office/powerpoint/2010/main" val="350567633"/>
              </p:ext>
            </p:extLst>
          </p:nvPr>
        </p:nvGraphicFramePr>
        <p:xfrm>
          <a:off x="8972550" y="1149626"/>
          <a:ext cx="2332383" cy="2279374"/>
        </p:xfrm>
        <a:graphic>
          <a:graphicData uri="http://schemas.openxmlformats.org/presentationml/2006/ole">
            <mc:AlternateContent xmlns:mc="http://schemas.openxmlformats.org/markup-compatibility/2006">
              <mc:Choice xmlns:v="urn:schemas-microsoft-com:vml" Requires="v">
                <p:oleObj spid="_x0000_s2082" name="Bitmap Image" r:id="rId4" imgW="1905266" imgH="1991003" progId="PBrush">
                  <p:embed/>
                </p:oleObj>
              </mc:Choice>
              <mc:Fallback>
                <p:oleObj name="Bitmap Image" r:id="rId4" imgW="1905266" imgH="1991003" progId="PBrush">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72550" y="1149626"/>
                        <a:ext cx="2332383" cy="22793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6236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AA2356-1EC4-47AA-BCAF-4E3374FF7FF5}"/>
              </a:ext>
            </a:extLst>
          </p:cNvPr>
          <p:cNvSpPr txBox="1"/>
          <p:nvPr/>
        </p:nvSpPr>
        <p:spPr>
          <a:xfrm>
            <a:off x="1298713" y="397565"/>
            <a:ext cx="9753600" cy="584775"/>
          </a:xfrm>
          <a:prstGeom prst="rect">
            <a:avLst/>
          </a:prstGeom>
          <a:noFill/>
        </p:spPr>
        <p:txBody>
          <a:bodyPr wrap="square" rtlCol="0">
            <a:spAutoFit/>
          </a:bodyPr>
          <a:lstStyle/>
          <a:p>
            <a:r>
              <a:rPr lang="en-US" sz="3200" b="1" dirty="0">
                <a:solidFill>
                  <a:schemeClr val="accent1">
                    <a:lumMod val="50000"/>
                  </a:schemeClr>
                </a:solidFill>
              </a:rPr>
              <a:t>					</a:t>
            </a:r>
            <a:r>
              <a:rPr lang="en-US" sz="3200" b="1" u="sng" dirty="0">
                <a:solidFill>
                  <a:schemeClr val="accent1">
                    <a:lumMod val="50000"/>
                  </a:schemeClr>
                </a:solidFill>
              </a:rPr>
              <a:t>Baccalaureate Exams</a:t>
            </a:r>
            <a:endParaRPr lang="el-GR" sz="3200" b="1" u="sng" dirty="0">
              <a:solidFill>
                <a:schemeClr val="accent1">
                  <a:lumMod val="50000"/>
                </a:schemeClr>
              </a:solidFill>
            </a:endParaRPr>
          </a:p>
        </p:txBody>
      </p:sp>
      <p:sp>
        <p:nvSpPr>
          <p:cNvPr id="4" name="TextBox 3">
            <a:extLst>
              <a:ext uri="{FF2B5EF4-FFF2-40B4-BE49-F238E27FC236}">
                <a16:creationId xmlns:a16="http://schemas.microsoft.com/office/drawing/2014/main" id="{63251281-FAE1-4ECF-A4EE-982A1E475F08}"/>
              </a:ext>
            </a:extLst>
          </p:cNvPr>
          <p:cNvSpPr txBox="1"/>
          <p:nvPr/>
        </p:nvSpPr>
        <p:spPr>
          <a:xfrm>
            <a:off x="1722783" y="1530409"/>
            <a:ext cx="9104243" cy="4031873"/>
          </a:xfrm>
          <a:prstGeom prst="rect">
            <a:avLst/>
          </a:prstGeom>
          <a:noFill/>
        </p:spPr>
        <p:txBody>
          <a:bodyPr wrap="square" rtlCol="0">
            <a:spAutoFit/>
          </a:bodyPr>
          <a:lstStyle/>
          <a:p>
            <a:pPr marL="457200" indent="-457200">
              <a:buFont typeface="Wingdings" panose="05000000000000000000" pitchFamily="2" charset="2"/>
              <a:buChar char="q"/>
            </a:pPr>
            <a:r>
              <a:rPr lang="en-US" sz="3200" u="sng" dirty="0">
                <a:solidFill>
                  <a:schemeClr val="accent1">
                    <a:lumMod val="50000"/>
                  </a:schemeClr>
                </a:solidFill>
              </a:rPr>
              <a:t>2015</a:t>
            </a:r>
            <a:r>
              <a:rPr lang="en-US" sz="3200" dirty="0">
                <a:solidFill>
                  <a:schemeClr val="accent1">
                    <a:lumMod val="50000"/>
                  </a:schemeClr>
                </a:solidFill>
              </a:rPr>
              <a:t>- First Baccalaureate Exams for Greek section</a:t>
            </a:r>
          </a:p>
          <a:p>
            <a:pPr marL="457200" indent="-457200">
              <a:buFont typeface="Wingdings" panose="05000000000000000000" pitchFamily="2" charset="2"/>
              <a:buChar char="q"/>
            </a:pPr>
            <a:endParaRPr lang="en-US" sz="3200" dirty="0">
              <a:solidFill>
                <a:schemeClr val="accent1">
                  <a:lumMod val="50000"/>
                </a:schemeClr>
              </a:solidFill>
            </a:endParaRPr>
          </a:p>
          <a:p>
            <a:pPr marL="457200" indent="-457200">
              <a:buFont typeface="Wingdings" panose="05000000000000000000" pitchFamily="2" charset="2"/>
              <a:buChar char="q"/>
            </a:pPr>
            <a:r>
              <a:rPr lang="en-US" sz="3200" u="sng" dirty="0">
                <a:solidFill>
                  <a:schemeClr val="accent1">
                    <a:lumMod val="50000"/>
                  </a:schemeClr>
                </a:solidFill>
              </a:rPr>
              <a:t>2016</a:t>
            </a:r>
            <a:r>
              <a:rPr lang="en-US" sz="3200" dirty="0">
                <a:solidFill>
                  <a:schemeClr val="accent1">
                    <a:lumMod val="50000"/>
                  </a:schemeClr>
                </a:solidFill>
              </a:rPr>
              <a:t>- First Baccalaureate Exams for English section</a:t>
            </a:r>
          </a:p>
          <a:p>
            <a:pPr marL="457200" indent="-457200">
              <a:buFont typeface="Wingdings" panose="05000000000000000000" pitchFamily="2" charset="2"/>
              <a:buChar char="q"/>
            </a:pPr>
            <a:endParaRPr lang="en-US" sz="3200" dirty="0">
              <a:solidFill>
                <a:schemeClr val="accent1">
                  <a:lumMod val="50000"/>
                </a:schemeClr>
              </a:solidFill>
            </a:endParaRPr>
          </a:p>
          <a:p>
            <a:pPr marL="457200" indent="-457200">
              <a:buFont typeface="Wingdings" panose="05000000000000000000" pitchFamily="2" charset="2"/>
              <a:buChar char="q"/>
            </a:pPr>
            <a:r>
              <a:rPr lang="en-US" sz="3200" u="sng" dirty="0">
                <a:solidFill>
                  <a:schemeClr val="accent1">
                    <a:lumMod val="50000"/>
                  </a:schemeClr>
                </a:solidFill>
              </a:rPr>
              <a:t>2017</a:t>
            </a:r>
            <a:r>
              <a:rPr lang="en-US" sz="3200" dirty="0">
                <a:solidFill>
                  <a:schemeClr val="accent1">
                    <a:lumMod val="50000"/>
                  </a:schemeClr>
                </a:solidFill>
              </a:rPr>
              <a:t>- Nine students took Baccalaureate Exams from both sections</a:t>
            </a:r>
            <a:endParaRPr lang="el-GR" sz="3200" dirty="0">
              <a:solidFill>
                <a:schemeClr val="accent1">
                  <a:lumMod val="50000"/>
                </a:schemeClr>
              </a:solidFill>
            </a:endParaRPr>
          </a:p>
        </p:txBody>
      </p:sp>
    </p:spTree>
    <p:extLst>
      <p:ext uri="{BB962C8B-B14F-4D97-AF65-F5344CB8AC3E}">
        <p14:creationId xmlns:p14="http://schemas.microsoft.com/office/powerpoint/2010/main" val="53505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11F440-FDF9-47B2-B985-AC273AB24B74}"/>
              </a:ext>
            </a:extLst>
          </p:cNvPr>
          <p:cNvSpPr txBox="1"/>
          <p:nvPr/>
        </p:nvSpPr>
        <p:spPr>
          <a:xfrm>
            <a:off x="3207434" y="1828800"/>
            <a:ext cx="5233181" cy="1077218"/>
          </a:xfrm>
          <a:prstGeom prst="rect">
            <a:avLst/>
          </a:prstGeom>
          <a:noFill/>
        </p:spPr>
        <p:txBody>
          <a:bodyPr wrap="square" rtlCol="0">
            <a:spAutoFit/>
          </a:bodyPr>
          <a:lstStyle/>
          <a:p>
            <a:r>
              <a:rPr lang="en-US" sz="3200" b="1" dirty="0">
                <a:solidFill>
                  <a:schemeClr val="accent1">
                    <a:lumMod val="50000"/>
                  </a:schemeClr>
                </a:solidFill>
              </a:rPr>
              <a:t>             </a:t>
            </a:r>
          </a:p>
          <a:p>
            <a:r>
              <a:rPr lang="en-US" sz="3200" b="1" dirty="0">
                <a:solidFill>
                  <a:schemeClr val="accent1">
                    <a:lumMod val="50000"/>
                  </a:schemeClr>
                </a:solidFill>
              </a:rPr>
              <a:t>			 Thank you!</a:t>
            </a:r>
            <a:endParaRPr lang="el-GR" sz="3200" b="1" dirty="0">
              <a:solidFill>
                <a:schemeClr val="accent1">
                  <a:lumMod val="50000"/>
                </a:schemeClr>
              </a:solidFill>
            </a:endParaRPr>
          </a:p>
        </p:txBody>
      </p:sp>
    </p:spTree>
    <p:extLst>
      <p:ext uri="{BB962C8B-B14F-4D97-AF65-F5344CB8AC3E}">
        <p14:creationId xmlns:p14="http://schemas.microsoft.com/office/powerpoint/2010/main" val="3461067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11F440-FDF9-47B2-B985-AC273AB24B74}"/>
              </a:ext>
            </a:extLst>
          </p:cNvPr>
          <p:cNvSpPr txBox="1"/>
          <p:nvPr/>
        </p:nvSpPr>
        <p:spPr>
          <a:xfrm>
            <a:off x="3207434" y="1828800"/>
            <a:ext cx="5233181" cy="1077218"/>
          </a:xfrm>
          <a:prstGeom prst="rect">
            <a:avLst/>
          </a:prstGeom>
          <a:noFill/>
        </p:spPr>
        <p:txBody>
          <a:bodyPr wrap="square" rtlCol="0">
            <a:spAutoFit/>
          </a:bodyPr>
          <a:lstStyle/>
          <a:p>
            <a:r>
              <a:rPr lang="en-US" sz="3200" b="1" dirty="0">
                <a:solidFill>
                  <a:schemeClr val="accent1">
                    <a:lumMod val="50000"/>
                  </a:schemeClr>
                </a:solidFill>
              </a:rPr>
              <a:t>             </a:t>
            </a:r>
          </a:p>
          <a:p>
            <a:r>
              <a:rPr lang="en-US" sz="3200" b="1" dirty="0">
                <a:solidFill>
                  <a:schemeClr val="accent1">
                    <a:lumMod val="50000"/>
                  </a:schemeClr>
                </a:solidFill>
              </a:rPr>
              <a:t>			</a:t>
            </a:r>
            <a:endParaRPr lang="el-GR" sz="3200" b="1" dirty="0">
              <a:solidFill>
                <a:schemeClr val="accent1">
                  <a:lumMod val="50000"/>
                </a:schemeClr>
              </a:solidFill>
            </a:endParaRPr>
          </a:p>
        </p:txBody>
      </p:sp>
      <p:sp>
        <p:nvSpPr>
          <p:cNvPr id="3" name="TextBox 2">
            <a:extLst>
              <a:ext uri="{FF2B5EF4-FFF2-40B4-BE49-F238E27FC236}">
                <a16:creationId xmlns:a16="http://schemas.microsoft.com/office/drawing/2014/main" id="{E78E254A-F557-41FD-AAB2-385E845B65E0}"/>
              </a:ext>
            </a:extLst>
          </p:cNvPr>
          <p:cNvSpPr txBox="1"/>
          <p:nvPr/>
        </p:nvSpPr>
        <p:spPr>
          <a:xfrm>
            <a:off x="1643270" y="1153551"/>
            <a:ext cx="8823093" cy="3600986"/>
          </a:xfrm>
          <a:prstGeom prst="rect">
            <a:avLst/>
          </a:prstGeom>
          <a:noFill/>
        </p:spPr>
        <p:txBody>
          <a:bodyPr wrap="square" rtlCol="0">
            <a:spAutoFit/>
          </a:bodyPr>
          <a:lstStyle/>
          <a:p>
            <a:r>
              <a:rPr lang="en-US" sz="2400" b="1" dirty="0">
                <a:solidFill>
                  <a:schemeClr val="accent1">
                    <a:lumMod val="50000"/>
                  </a:schemeClr>
                </a:solidFill>
              </a:rPr>
              <a:t>School of European Education </a:t>
            </a:r>
          </a:p>
          <a:p>
            <a:endParaRPr lang="en-US" sz="2400" b="1" dirty="0">
              <a:solidFill>
                <a:schemeClr val="accent1">
                  <a:lumMod val="50000"/>
                </a:schemeClr>
              </a:solidFill>
            </a:endParaRPr>
          </a:p>
          <a:p>
            <a:r>
              <a:rPr lang="en-US" sz="2000" b="1" dirty="0">
                <a:solidFill>
                  <a:schemeClr val="accent1">
                    <a:lumMod val="50000"/>
                  </a:schemeClr>
                </a:solidFill>
              </a:rPr>
              <a:t>8, </a:t>
            </a:r>
            <a:r>
              <a:rPr lang="en-US" sz="2000" b="1" dirty="0" err="1">
                <a:solidFill>
                  <a:schemeClr val="accent1">
                    <a:lumMod val="50000"/>
                  </a:schemeClr>
                </a:solidFill>
              </a:rPr>
              <a:t>Savathianon</a:t>
            </a:r>
            <a:r>
              <a:rPr lang="en-US" sz="2000" b="1" dirty="0">
                <a:solidFill>
                  <a:schemeClr val="accent1">
                    <a:lumMod val="50000"/>
                  </a:schemeClr>
                </a:solidFill>
              </a:rPr>
              <a:t> &amp; A. </a:t>
            </a:r>
            <a:r>
              <a:rPr lang="en-US" sz="2000" b="1" dirty="0" err="1">
                <a:solidFill>
                  <a:schemeClr val="accent1">
                    <a:lumMod val="50000"/>
                  </a:schemeClr>
                </a:solidFill>
              </a:rPr>
              <a:t>Nioti</a:t>
            </a:r>
            <a:r>
              <a:rPr lang="en-US" sz="2000" b="1" dirty="0">
                <a:solidFill>
                  <a:schemeClr val="accent1">
                    <a:lumMod val="50000"/>
                  </a:schemeClr>
                </a:solidFill>
              </a:rPr>
              <a:t> Street</a:t>
            </a:r>
          </a:p>
          <a:p>
            <a:r>
              <a:rPr lang="en-US" sz="2000" b="1" dirty="0">
                <a:solidFill>
                  <a:schemeClr val="accent1">
                    <a:lumMod val="50000"/>
                  </a:schemeClr>
                </a:solidFill>
              </a:rPr>
              <a:t>71202 Heraklion, Crete</a:t>
            </a:r>
          </a:p>
          <a:p>
            <a:r>
              <a:rPr lang="en-US" sz="2000" b="1" dirty="0">
                <a:solidFill>
                  <a:schemeClr val="accent1">
                    <a:lumMod val="50000"/>
                  </a:schemeClr>
                </a:solidFill>
              </a:rPr>
              <a:t>Greece</a:t>
            </a:r>
          </a:p>
          <a:p>
            <a:endParaRPr lang="en-US" sz="2000" b="1" dirty="0">
              <a:solidFill>
                <a:schemeClr val="accent1">
                  <a:lumMod val="50000"/>
                </a:schemeClr>
              </a:solidFill>
            </a:endParaRPr>
          </a:p>
          <a:p>
            <a:r>
              <a:rPr lang="en-US" sz="2000" b="1" dirty="0">
                <a:solidFill>
                  <a:schemeClr val="accent1">
                    <a:lumMod val="50000"/>
                  </a:schemeClr>
                </a:solidFill>
              </a:rPr>
              <a:t>Telephone: 0030 2810 301780 </a:t>
            </a:r>
          </a:p>
          <a:p>
            <a:r>
              <a:rPr lang="en-US" sz="2000" b="1" dirty="0">
                <a:solidFill>
                  <a:schemeClr val="accent1">
                    <a:lumMod val="50000"/>
                  </a:schemeClr>
                </a:solidFill>
              </a:rPr>
              <a:t>Email: </a:t>
            </a:r>
            <a:r>
              <a:rPr lang="en-US" sz="2000" b="1" dirty="0">
                <a:solidFill>
                  <a:schemeClr val="accent1">
                    <a:lumMod val="50000"/>
                  </a:schemeClr>
                </a:solidFill>
                <a:hlinkClick r:id="rId3"/>
              </a:rPr>
              <a:t>mail@sch-eur-education.ira.sch.gr</a:t>
            </a:r>
            <a:r>
              <a:rPr lang="en-US" sz="2000" b="1" dirty="0">
                <a:solidFill>
                  <a:schemeClr val="accent1">
                    <a:lumMod val="50000"/>
                  </a:schemeClr>
                </a:solidFill>
              </a:rPr>
              <a:t>  </a:t>
            </a:r>
          </a:p>
          <a:p>
            <a:r>
              <a:rPr lang="en-US" sz="2000" b="1" dirty="0">
                <a:solidFill>
                  <a:schemeClr val="accent1">
                    <a:lumMod val="50000"/>
                  </a:schemeClr>
                </a:solidFill>
              </a:rPr>
              <a:t>Website: </a:t>
            </a:r>
            <a:r>
              <a:rPr lang="en-US" sz="2000" b="1" dirty="0">
                <a:solidFill>
                  <a:schemeClr val="accent1">
                    <a:lumMod val="50000"/>
                  </a:schemeClr>
                </a:solidFill>
                <a:hlinkClick r:id="rId4"/>
              </a:rPr>
              <a:t>http://www.seeh.eu</a:t>
            </a:r>
            <a:endParaRPr lang="en-US" sz="2000" b="1" dirty="0">
              <a:solidFill>
                <a:schemeClr val="accent1">
                  <a:lumMod val="50000"/>
                </a:schemeClr>
              </a:solidFill>
            </a:endParaRPr>
          </a:p>
          <a:p>
            <a:endParaRPr lang="en-US" sz="2000" b="1" dirty="0">
              <a:solidFill>
                <a:schemeClr val="accent1">
                  <a:lumMod val="50000"/>
                </a:schemeClr>
              </a:solidFill>
            </a:endParaRPr>
          </a:p>
          <a:p>
            <a:endParaRPr lang="en-US" sz="2000" b="1" dirty="0">
              <a:solidFill>
                <a:schemeClr val="accent1">
                  <a:lumMod val="50000"/>
                </a:schemeClr>
              </a:solidFill>
            </a:endParaRPr>
          </a:p>
        </p:txBody>
      </p:sp>
      <p:graphicFrame>
        <p:nvGraphicFramePr>
          <p:cNvPr id="4" name="Object 2">
            <a:extLst>
              <a:ext uri="{FF2B5EF4-FFF2-40B4-BE49-F238E27FC236}">
                <a16:creationId xmlns:a16="http://schemas.microsoft.com/office/drawing/2014/main" id="{0EF5FE9D-3C04-453A-A6F0-F59F761FAB36}"/>
              </a:ext>
            </a:extLst>
          </p:cNvPr>
          <p:cNvGraphicFramePr>
            <a:graphicFrameLocks noChangeAspect="1"/>
          </p:cNvGraphicFramePr>
          <p:nvPr>
            <p:extLst>
              <p:ext uri="{D42A27DB-BD31-4B8C-83A1-F6EECF244321}">
                <p14:modId xmlns:p14="http://schemas.microsoft.com/office/powerpoint/2010/main" val="4110396907"/>
              </p:ext>
            </p:extLst>
          </p:nvPr>
        </p:nvGraphicFramePr>
        <p:xfrm>
          <a:off x="8133980" y="1766331"/>
          <a:ext cx="2332383" cy="2279374"/>
        </p:xfrm>
        <a:graphic>
          <a:graphicData uri="http://schemas.openxmlformats.org/presentationml/2006/ole">
            <mc:AlternateContent xmlns:mc="http://schemas.openxmlformats.org/markup-compatibility/2006">
              <mc:Choice xmlns:v="urn:schemas-microsoft-com:vml" Requires="v">
                <p:oleObj spid="_x0000_s3080" name="Bitmap Image" r:id="rId5" imgW="1905266" imgH="1991003" progId="PBrush">
                  <p:embed/>
                </p:oleObj>
              </mc:Choice>
              <mc:Fallback>
                <p:oleObj name="Bitmap Image" r:id="rId5" imgW="1905266" imgH="1991003" progId="PBrush">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33980" y="1766331"/>
                        <a:ext cx="2332383" cy="22793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82663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9029EB-AEF5-4E16-AE27-5C8A8D615070}"/>
              </a:ext>
            </a:extLst>
          </p:cNvPr>
          <p:cNvSpPr txBox="1"/>
          <p:nvPr/>
        </p:nvSpPr>
        <p:spPr>
          <a:xfrm>
            <a:off x="844063" y="1125416"/>
            <a:ext cx="10494498" cy="3539430"/>
          </a:xfrm>
          <a:prstGeom prst="rect">
            <a:avLst/>
          </a:prstGeom>
          <a:noFill/>
        </p:spPr>
        <p:txBody>
          <a:bodyPr wrap="square" rtlCol="0">
            <a:spAutoFit/>
          </a:bodyPr>
          <a:lstStyle/>
          <a:p>
            <a:pPr algn="just"/>
            <a:r>
              <a:rPr lang="en-US" sz="3200" dirty="0">
                <a:solidFill>
                  <a:schemeClr val="bg2">
                    <a:lumMod val="50000"/>
                  </a:schemeClr>
                </a:solidFill>
              </a:rPr>
              <a:t>The School of European Education (SEEH) was established in Heraklion, Crete in 2005. It is a Greek State school and responsibility for it lies with the Crete Regional Director of Primary and Secondary Education. It was established primarily to provide schooling for children of the staff of the European Network and Information Security Agency (ENISA).</a:t>
            </a:r>
            <a:endParaRPr lang="el-GR" sz="3200" dirty="0">
              <a:solidFill>
                <a:schemeClr val="bg2">
                  <a:lumMod val="50000"/>
                </a:schemeClr>
              </a:solidFill>
            </a:endParaRPr>
          </a:p>
        </p:txBody>
      </p:sp>
      <p:pic>
        <p:nvPicPr>
          <p:cNvPr id="3" name="3 - Θέση περιεχομένου" descr="logo.png">
            <a:extLst>
              <a:ext uri="{FF2B5EF4-FFF2-40B4-BE49-F238E27FC236}">
                <a16:creationId xmlns:a16="http://schemas.microsoft.com/office/drawing/2014/main" id="{3D27C375-C88F-4C72-B745-9F7E878F008D}"/>
              </a:ext>
            </a:extLst>
          </p:cNvPr>
          <p:cNvPicPr>
            <a:picLocks noChangeAspect="1"/>
          </p:cNvPicPr>
          <p:nvPr/>
        </p:nvPicPr>
        <p:blipFill>
          <a:blip r:embed="rId2" cstate="print"/>
          <a:stretch>
            <a:fillRect/>
          </a:stretch>
        </p:blipFill>
        <p:spPr>
          <a:xfrm>
            <a:off x="9228178" y="4664846"/>
            <a:ext cx="2110383" cy="1836000"/>
          </a:xfrm>
          <a:prstGeom prst="rect">
            <a:avLst/>
          </a:prstGeom>
        </p:spPr>
      </p:pic>
    </p:spTree>
    <p:extLst>
      <p:ext uri="{BB962C8B-B14F-4D97-AF65-F5344CB8AC3E}">
        <p14:creationId xmlns:p14="http://schemas.microsoft.com/office/powerpoint/2010/main" val="332793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F880D2-3CAF-4969-90A7-991B9B663012}"/>
              </a:ext>
            </a:extLst>
          </p:cNvPr>
          <p:cNvSpPr txBox="1"/>
          <p:nvPr/>
        </p:nvSpPr>
        <p:spPr>
          <a:xfrm>
            <a:off x="1417982" y="808383"/>
            <a:ext cx="9064487" cy="2554545"/>
          </a:xfrm>
          <a:prstGeom prst="rect">
            <a:avLst/>
          </a:prstGeom>
          <a:noFill/>
        </p:spPr>
        <p:txBody>
          <a:bodyPr wrap="square" rtlCol="0">
            <a:spAutoFit/>
          </a:bodyPr>
          <a:lstStyle/>
          <a:p>
            <a:pPr algn="just"/>
            <a:r>
              <a:rPr lang="en-US" sz="3200" dirty="0">
                <a:solidFill>
                  <a:schemeClr val="bg2">
                    <a:lumMod val="50000"/>
                  </a:schemeClr>
                </a:solidFill>
              </a:rPr>
              <a:t>The school is a Type II school and it is part of the network of European schools of the EU member-states. It operates according to the: </a:t>
            </a:r>
          </a:p>
          <a:p>
            <a:pPr algn="just"/>
            <a:endParaRPr lang="en-US" sz="3200" dirty="0">
              <a:solidFill>
                <a:schemeClr val="bg2">
                  <a:lumMod val="50000"/>
                </a:schemeClr>
              </a:solidFill>
            </a:endParaRPr>
          </a:p>
          <a:p>
            <a:pPr algn="ctr"/>
            <a:r>
              <a:rPr lang="en-US" sz="3200" u="sng" dirty="0">
                <a:solidFill>
                  <a:schemeClr val="bg2">
                    <a:lumMod val="50000"/>
                  </a:schemeClr>
                </a:solidFill>
              </a:rPr>
              <a:t>General Rules of the European Schools </a:t>
            </a:r>
            <a:endParaRPr lang="el-GR" sz="3200" u="sng" dirty="0">
              <a:solidFill>
                <a:schemeClr val="bg2">
                  <a:lumMod val="50000"/>
                </a:schemeClr>
              </a:solidFill>
            </a:endParaRPr>
          </a:p>
        </p:txBody>
      </p:sp>
      <p:pic>
        <p:nvPicPr>
          <p:cNvPr id="5" name="3 - Θέση περιεχομένου" descr="250px-European_School_logo.png">
            <a:extLst>
              <a:ext uri="{FF2B5EF4-FFF2-40B4-BE49-F238E27FC236}">
                <a16:creationId xmlns:a16="http://schemas.microsoft.com/office/drawing/2014/main" id="{37F8CAA8-249C-4D99-B6E7-440DC15DE9F7}"/>
              </a:ext>
            </a:extLst>
          </p:cNvPr>
          <p:cNvPicPr>
            <a:picLocks noChangeAspect="1"/>
          </p:cNvPicPr>
          <p:nvPr/>
        </p:nvPicPr>
        <p:blipFill>
          <a:blip r:embed="rId2" cstate="print"/>
          <a:stretch>
            <a:fillRect/>
          </a:stretch>
        </p:blipFill>
        <p:spPr>
          <a:xfrm>
            <a:off x="3685736" y="3753067"/>
            <a:ext cx="4332850" cy="1100288"/>
          </a:xfrm>
          <a:prstGeom prst="rect">
            <a:avLst/>
          </a:prstGeom>
        </p:spPr>
      </p:pic>
    </p:spTree>
    <p:extLst>
      <p:ext uri="{BB962C8B-B14F-4D97-AF65-F5344CB8AC3E}">
        <p14:creationId xmlns:p14="http://schemas.microsoft.com/office/powerpoint/2010/main" val="274972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59977A-C3B2-4A2A-9AA6-471C3276C984}"/>
              </a:ext>
            </a:extLst>
          </p:cNvPr>
          <p:cNvSpPr txBox="1"/>
          <p:nvPr/>
        </p:nvSpPr>
        <p:spPr>
          <a:xfrm>
            <a:off x="1308295" y="393895"/>
            <a:ext cx="9622302" cy="646331"/>
          </a:xfrm>
          <a:prstGeom prst="rect">
            <a:avLst/>
          </a:prstGeom>
          <a:noFill/>
        </p:spPr>
        <p:txBody>
          <a:bodyPr wrap="square" rtlCol="0">
            <a:spAutoFit/>
          </a:bodyPr>
          <a:lstStyle/>
          <a:p>
            <a:pPr algn="ctr"/>
            <a:r>
              <a:rPr lang="en-US" sz="3600" b="1" u="sng" dirty="0">
                <a:solidFill>
                  <a:schemeClr val="bg2">
                    <a:lumMod val="50000"/>
                  </a:schemeClr>
                </a:solidFill>
              </a:rPr>
              <a:t>Administration</a:t>
            </a:r>
            <a:endParaRPr lang="el-GR" sz="3600" b="1" u="sng" dirty="0">
              <a:solidFill>
                <a:schemeClr val="bg2">
                  <a:lumMod val="50000"/>
                </a:schemeClr>
              </a:solidFill>
            </a:endParaRPr>
          </a:p>
        </p:txBody>
      </p:sp>
      <p:sp>
        <p:nvSpPr>
          <p:cNvPr id="3" name="TextBox 2">
            <a:extLst>
              <a:ext uri="{FF2B5EF4-FFF2-40B4-BE49-F238E27FC236}">
                <a16:creationId xmlns:a16="http://schemas.microsoft.com/office/drawing/2014/main" id="{560A9994-7968-4C0B-9834-3EFED7EA1F47}"/>
              </a:ext>
            </a:extLst>
          </p:cNvPr>
          <p:cNvSpPr txBox="1"/>
          <p:nvPr/>
        </p:nvSpPr>
        <p:spPr>
          <a:xfrm>
            <a:off x="1688123" y="1533378"/>
            <a:ext cx="8890782" cy="3539430"/>
          </a:xfrm>
          <a:prstGeom prst="rect">
            <a:avLst/>
          </a:prstGeom>
          <a:noFill/>
        </p:spPr>
        <p:txBody>
          <a:bodyPr wrap="square" rtlCol="0">
            <a:spAutoFit/>
          </a:bodyPr>
          <a:lstStyle/>
          <a:p>
            <a:r>
              <a:rPr lang="en-US" sz="3200" dirty="0">
                <a:solidFill>
                  <a:schemeClr val="bg2">
                    <a:lumMod val="50000"/>
                  </a:schemeClr>
                </a:solidFill>
              </a:rPr>
              <a:t>Director:					        Konstantina </a:t>
            </a:r>
            <a:r>
              <a:rPr lang="en-US" sz="3200" dirty="0" err="1">
                <a:solidFill>
                  <a:schemeClr val="bg2">
                    <a:lumMod val="50000"/>
                  </a:schemeClr>
                </a:solidFill>
              </a:rPr>
              <a:t>Batala</a:t>
            </a:r>
            <a:endParaRPr lang="en-US" sz="3200" dirty="0">
              <a:solidFill>
                <a:schemeClr val="bg2">
                  <a:lumMod val="50000"/>
                </a:schemeClr>
              </a:solidFill>
            </a:endParaRPr>
          </a:p>
          <a:p>
            <a:endParaRPr lang="en-US" sz="3200" dirty="0">
              <a:solidFill>
                <a:schemeClr val="bg2">
                  <a:lumMod val="50000"/>
                </a:schemeClr>
              </a:solidFill>
            </a:endParaRPr>
          </a:p>
          <a:p>
            <a:r>
              <a:rPr lang="en-US" sz="3200" dirty="0">
                <a:solidFill>
                  <a:schemeClr val="bg2">
                    <a:lumMod val="50000"/>
                  </a:schemeClr>
                </a:solidFill>
              </a:rPr>
              <a:t>Deputy Director</a:t>
            </a:r>
          </a:p>
          <a:p>
            <a:r>
              <a:rPr lang="en-US" sz="3200" dirty="0">
                <a:solidFill>
                  <a:schemeClr val="bg2">
                    <a:lumMod val="50000"/>
                  </a:schemeClr>
                </a:solidFill>
              </a:rPr>
              <a:t>of Primary:                      Amalia </a:t>
            </a:r>
            <a:r>
              <a:rPr lang="en-US" sz="3200" dirty="0" err="1">
                <a:solidFill>
                  <a:schemeClr val="bg2">
                    <a:lumMod val="50000"/>
                  </a:schemeClr>
                </a:solidFill>
              </a:rPr>
              <a:t>Filippaki</a:t>
            </a:r>
            <a:endParaRPr lang="en-US" sz="3200" dirty="0">
              <a:solidFill>
                <a:schemeClr val="bg2">
                  <a:lumMod val="50000"/>
                </a:schemeClr>
              </a:solidFill>
            </a:endParaRPr>
          </a:p>
          <a:p>
            <a:endParaRPr lang="en-US" sz="3200" dirty="0">
              <a:solidFill>
                <a:schemeClr val="bg2">
                  <a:lumMod val="50000"/>
                </a:schemeClr>
              </a:solidFill>
            </a:endParaRPr>
          </a:p>
          <a:p>
            <a:r>
              <a:rPr lang="en-US" sz="3200" dirty="0">
                <a:solidFill>
                  <a:schemeClr val="bg2">
                    <a:lumMod val="50000"/>
                  </a:schemeClr>
                </a:solidFill>
              </a:rPr>
              <a:t>Deputy Director</a:t>
            </a:r>
          </a:p>
          <a:p>
            <a:r>
              <a:rPr lang="en-US" sz="3200" dirty="0">
                <a:solidFill>
                  <a:schemeClr val="bg2">
                    <a:lumMod val="50000"/>
                  </a:schemeClr>
                </a:solidFill>
              </a:rPr>
              <a:t>of Secondary:                </a:t>
            </a:r>
            <a:r>
              <a:rPr lang="en-US" sz="3200" dirty="0" err="1">
                <a:solidFill>
                  <a:schemeClr val="bg2">
                    <a:lumMod val="50000"/>
                  </a:schemeClr>
                </a:solidFill>
              </a:rPr>
              <a:t>Ioannis</a:t>
            </a:r>
            <a:r>
              <a:rPr lang="en-US" sz="3200" dirty="0">
                <a:solidFill>
                  <a:schemeClr val="bg2">
                    <a:lumMod val="50000"/>
                  </a:schemeClr>
                </a:solidFill>
              </a:rPr>
              <a:t> </a:t>
            </a:r>
            <a:r>
              <a:rPr lang="en-US" sz="3200" dirty="0" err="1">
                <a:solidFill>
                  <a:schemeClr val="bg2">
                    <a:lumMod val="50000"/>
                  </a:schemeClr>
                </a:solidFill>
              </a:rPr>
              <a:t>Konstantinou</a:t>
            </a:r>
            <a:endParaRPr lang="el-GR" sz="3200" dirty="0">
              <a:solidFill>
                <a:schemeClr val="bg2">
                  <a:lumMod val="50000"/>
                </a:schemeClr>
              </a:solidFill>
            </a:endParaRPr>
          </a:p>
        </p:txBody>
      </p:sp>
    </p:spTree>
    <p:extLst>
      <p:ext uri="{BB962C8B-B14F-4D97-AF65-F5344CB8AC3E}">
        <p14:creationId xmlns:p14="http://schemas.microsoft.com/office/powerpoint/2010/main" val="284034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1550CB-099B-4E7D-A90C-73D3E3A3E06F}"/>
              </a:ext>
            </a:extLst>
          </p:cNvPr>
          <p:cNvSpPr txBox="1"/>
          <p:nvPr/>
        </p:nvSpPr>
        <p:spPr>
          <a:xfrm>
            <a:off x="900332" y="422031"/>
            <a:ext cx="10199077" cy="584775"/>
          </a:xfrm>
          <a:prstGeom prst="rect">
            <a:avLst/>
          </a:prstGeom>
          <a:noFill/>
        </p:spPr>
        <p:txBody>
          <a:bodyPr wrap="square" rtlCol="0">
            <a:spAutoFit/>
          </a:bodyPr>
          <a:lstStyle/>
          <a:p>
            <a:pPr algn="ctr"/>
            <a:r>
              <a:rPr lang="en-US" sz="3200" b="1" u="sng" dirty="0">
                <a:solidFill>
                  <a:schemeClr val="bg2">
                    <a:lumMod val="50000"/>
                  </a:schemeClr>
                </a:solidFill>
              </a:rPr>
              <a:t>Number of Pupils</a:t>
            </a:r>
            <a:endParaRPr lang="el-GR" sz="3200" b="1" u="sng" dirty="0">
              <a:solidFill>
                <a:schemeClr val="bg2">
                  <a:lumMod val="50000"/>
                </a:schemeClr>
              </a:solidFill>
            </a:endParaRPr>
          </a:p>
        </p:txBody>
      </p:sp>
      <p:sp>
        <p:nvSpPr>
          <p:cNvPr id="5" name="TextBox 4">
            <a:extLst>
              <a:ext uri="{FF2B5EF4-FFF2-40B4-BE49-F238E27FC236}">
                <a16:creationId xmlns:a16="http://schemas.microsoft.com/office/drawing/2014/main" id="{48D031D9-4A92-474F-9581-EAF5AE7AF25F}"/>
              </a:ext>
            </a:extLst>
          </p:cNvPr>
          <p:cNvSpPr txBox="1"/>
          <p:nvPr/>
        </p:nvSpPr>
        <p:spPr>
          <a:xfrm>
            <a:off x="1280160" y="1406769"/>
            <a:ext cx="9819249" cy="4031873"/>
          </a:xfrm>
          <a:prstGeom prst="rect">
            <a:avLst/>
          </a:prstGeom>
          <a:noFill/>
        </p:spPr>
        <p:txBody>
          <a:bodyPr wrap="square" rtlCol="0">
            <a:spAutoFit/>
          </a:bodyPr>
          <a:lstStyle/>
          <a:p>
            <a:r>
              <a:rPr lang="en-US" sz="3200" dirty="0">
                <a:solidFill>
                  <a:schemeClr val="bg2">
                    <a:lumMod val="50000"/>
                  </a:schemeClr>
                </a:solidFill>
              </a:rPr>
              <a:t>   Nursery 												          26</a:t>
            </a:r>
          </a:p>
          <a:p>
            <a:endParaRPr lang="en-US" sz="3200" dirty="0">
              <a:solidFill>
                <a:schemeClr val="bg2">
                  <a:lumMod val="50000"/>
                </a:schemeClr>
              </a:solidFill>
            </a:endParaRPr>
          </a:p>
          <a:p>
            <a:r>
              <a:rPr lang="en-US" sz="3200" dirty="0">
                <a:solidFill>
                  <a:schemeClr val="bg2">
                    <a:lumMod val="50000"/>
                  </a:schemeClr>
                </a:solidFill>
              </a:rPr>
              <a:t>   Primary 											            124</a:t>
            </a:r>
          </a:p>
          <a:p>
            <a:endParaRPr lang="en-US" sz="3200" dirty="0">
              <a:solidFill>
                <a:schemeClr val="bg2">
                  <a:lumMod val="50000"/>
                </a:schemeClr>
              </a:solidFill>
            </a:endParaRPr>
          </a:p>
          <a:p>
            <a:r>
              <a:rPr lang="en-US" sz="3200" dirty="0">
                <a:solidFill>
                  <a:schemeClr val="bg2">
                    <a:lumMod val="50000"/>
                  </a:schemeClr>
                </a:solidFill>
              </a:rPr>
              <a:t>   Secondary 								                    108</a:t>
            </a:r>
          </a:p>
          <a:p>
            <a:r>
              <a:rPr lang="en-US" sz="3200" dirty="0">
                <a:solidFill>
                  <a:schemeClr val="bg2">
                    <a:lumMod val="50000"/>
                  </a:schemeClr>
                </a:solidFill>
              </a:rPr>
              <a:t> ____________________________________________</a:t>
            </a:r>
          </a:p>
          <a:p>
            <a:endParaRPr lang="en-US" sz="3200" u="sng" dirty="0">
              <a:solidFill>
                <a:schemeClr val="bg2">
                  <a:lumMod val="50000"/>
                </a:schemeClr>
              </a:solidFill>
            </a:endParaRPr>
          </a:p>
          <a:p>
            <a:r>
              <a:rPr lang="en-US" sz="3200" dirty="0">
                <a:solidFill>
                  <a:schemeClr val="bg2">
                    <a:lumMod val="50000"/>
                  </a:schemeClr>
                </a:solidFill>
              </a:rPr>
              <a:t>   Total                                                             258</a:t>
            </a:r>
          </a:p>
        </p:txBody>
      </p:sp>
    </p:spTree>
    <p:extLst>
      <p:ext uri="{BB962C8B-B14F-4D97-AF65-F5344CB8AC3E}">
        <p14:creationId xmlns:p14="http://schemas.microsoft.com/office/powerpoint/2010/main" val="153141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000E2E-5C01-43CB-891E-5231086913F1}"/>
              </a:ext>
            </a:extLst>
          </p:cNvPr>
          <p:cNvSpPr txBox="1"/>
          <p:nvPr/>
        </p:nvSpPr>
        <p:spPr>
          <a:xfrm>
            <a:off x="1325217" y="596348"/>
            <a:ext cx="9435548" cy="584775"/>
          </a:xfrm>
          <a:prstGeom prst="rect">
            <a:avLst/>
          </a:prstGeom>
          <a:noFill/>
        </p:spPr>
        <p:txBody>
          <a:bodyPr wrap="square" rtlCol="0">
            <a:spAutoFit/>
          </a:bodyPr>
          <a:lstStyle/>
          <a:p>
            <a:pPr algn="ctr"/>
            <a:r>
              <a:rPr lang="en-US" sz="3200" b="1" u="sng" dirty="0">
                <a:solidFill>
                  <a:schemeClr val="bg2">
                    <a:lumMod val="50000"/>
                  </a:schemeClr>
                </a:solidFill>
              </a:rPr>
              <a:t>Language Sections</a:t>
            </a:r>
            <a:endParaRPr lang="el-GR" sz="3200" b="1" u="sng" dirty="0">
              <a:solidFill>
                <a:schemeClr val="bg2">
                  <a:lumMod val="50000"/>
                </a:schemeClr>
              </a:solidFill>
            </a:endParaRPr>
          </a:p>
        </p:txBody>
      </p:sp>
      <p:sp>
        <p:nvSpPr>
          <p:cNvPr id="3" name="TextBox 2">
            <a:extLst>
              <a:ext uri="{FF2B5EF4-FFF2-40B4-BE49-F238E27FC236}">
                <a16:creationId xmlns:a16="http://schemas.microsoft.com/office/drawing/2014/main" id="{1A448E6B-5404-4A93-95EC-7A59354640DB}"/>
              </a:ext>
            </a:extLst>
          </p:cNvPr>
          <p:cNvSpPr txBox="1"/>
          <p:nvPr/>
        </p:nvSpPr>
        <p:spPr>
          <a:xfrm>
            <a:off x="1616765" y="1603513"/>
            <a:ext cx="9144000" cy="2554545"/>
          </a:xfrm>
          <a:prstGeom prst="rect">
            <a:avLst/>
          </a:prstGeom>
          <a:noFill/>
        </p:spPr>
        <p:txBody>
          <a:bodyPr wrap="square" rtlCol="0">
            <a:spAutoFit/>
          </a:bodyPr>
          <a:lstStyle/>
          <a:p>
            <a:r>
              <a:rPr lang="en-US" sz="3200" dirty="0">
                <a:solidFill>
                  <a:schemeClr val="bg2">
                    <a:lumMod val="50000"/>
                  </a:schemeClr>
                </a:solidFill>
              </a:rPr>
              <a:t>There are two language sections:</a:t>
            </a:r>
          </a:p>
          <a:p>
            <a:endParaRPr lang="en-US" sz="3200" dirty="0">
              <a:solidFill>
                <a:schemeClr val="bg2">
                  <a:lumMod val="50000"/>
                </a:schemeClr>
              </a:solidFill>
            </a:endParaRPr>
          </a:p>
          <a:p>
            <a:pPr marL="457200" indent="-457200">
              <a:buFont typeface="Wingdings" panose="05000000000000000000" pitchFamily="2" charset="2"/>
              <a:buChar char="q"/>
            </a:pPr>
            <a:r>
              <a:rPr lang="en-US" sz="3200" dirty="0">
                <a:solidFill>
                  <a:schemeClr val="bg2">
                    <a:lumMod val="50000"/>
                  </a:schemeClr>
                </a:solidFill>
              </a:rPr>
              <a:t>Greek </a:t>
            </a:r>
          </a:p>
          <a:p>
            <a:pPr marL="457200" indent="-457200">
              <a:buFont typeface="Wingdings" panose="05000000000000000000" pitchFamily="2" charset="2"/>
              <a:buChar char="q"/>
            </a:pPr>
            <a:endParaRPr lang="en-US" sz="3200" dirty="0">
              <a:solidFill>
                <a:schemeClr val="bg2">
                  <a:lumMod val="50000"/>
                </a:schemeClr>
              </a:solidFill>
            </a:endParaRPr>
          </a:p>
          <a:p>
            <a:pPr marL="457200" indent="-457200">
              <a:buFont typeface="Wingdings" panose="05000000000000000000" pitchFamily="2" charset="2"/>
              <a:buChar char="q"/>
            </a:pPr>
            <a:r>
              <a:rPr lang="en-US" sz="3200" dirty="0">
                <a:solidFill>
                  <a:schemeClr val="bg2">
                    <a:lumMod val="50000"/>
                  </a:schemeClr>
                </a:solidFill>
              </a:rPr>
              <a:t>English     </a:t>
            </a:r>
            <a:endParaRPr lang="el-GR" sz="3200" dirty="0">
              <a:solidFill>
                <a:schemeClr val="bg2">
                  <a:lumMod val="50000"/>
                </a:schemeClr>
              </a:solidFill>
            </a:endParaRPr>
          </a:p>
        </p:txBody>
      </p:sp>
    </p:spTree>
    <p:extLst>
      <p:ext uri="{BB962C8B-B14F-4D97-AF65-F5344CB8AC3E}">
        <p14:creationId xmlns:p14="http://schemas.microsoft.com/office/powerpoint/2010/main" val="395039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DB5520-1578-46A0-9D93-1CA3EB2BA9CD}"/>
              </a:ext>
            </a:extLst>
          </p:cNvPr>
          <p:cNvSpPr txBox="1"/>
          <p:nvPr/>
        </p:nvSpPr>
        <p:spPr>
          <a:xfrm>
            <a:off x="1007166" y="569843"/>
            <a:ext cx="10031896" cy="584775"/>
          </a:xfrm>
          <a:prstGeom prst="rect">
            <a:avLst/>
          </a:prstGeom>
          <a:noFill/>
        </p:spPr>
        <p:txBody>
          <a:bodyPr wrap="square" rtlCol="0">
            <a:spAutoFit/>
          </a:bodyPr>
          <a:lstStyle/>
          <a:p>
            <a:pPr algn="ctr"/>
            <a:r>
              <a:rPr lang="en-US" sz="3200" b="1" u="sng" dirty="0">
                <a:solidFill>
                  <a:schemeClr val="bg2">
                    <a:lumMod val="50000"/>
                  </a:schemeClr>
                </a:solidFill>
              </a:rPr>
              <a:t>Languages taught at the SEEH</a:t>
            </a:r>
            <a:endParaRPr lang="el-GR" sz="3200" b="1" u="sng" dirty="0">
              <a:solidFill>
                <a:schemeClr val="bg2">
                  <a:lumMod val="50000"/>
                </a:schemeClr>
              </a:solidFill>
            </a:endParaRPr>
          </a:p>
        </p:txBody>
      </p:sp>
      <p:sp>
        <p:nvSpPr>
          <p:cNvPr id="3" name="TextBox 2">
            <a:extLst>
              <a:ext uri="{FF2B5EF4-FFF2-40B4-BE49-F238E27FC236}">
                <a16:creationId xmlns:a16="http://schemas.microsoft.com/office/drawing/2014/main" id="{4EB8EEF1-C7F6-4E78-931C-6B0C11ED80B3}"/>
              </a:ext>
            </a:extLst>
          </p:cNvPr>
          <p:cNvSpPr txBox="1"/>
          <p:nvPr/>
        </p:nvSpPr>
        <p:spPr>
          <a:xfrm>
            <a:off x="1272209" y="1444487"/>
            <a:ext cx="9428921" cy="5016758"/>
          </a:xfrm>
          <a:prstGeom prst="rect">
            <a:avLst/>
          </a:prstGeom>
          <a:noFill/>
        </p:spPr>
        <p:txBody>
          <a:bodyPr wrap="square" rtlCol="0">
            <a:spAutoFit/>
          </a:bodyPr>
          <a:lstStyle/>
          <a:p>
            <a:pPr algn="ctr"/>
            <a:r>
              <a:rPr lang="en-US" sz="3200" u="sng" dirty="0">
                <a:solidFill>
                  <a:schemeClr val="bg2">
                    <a:lumMod val="50000"/>
                  </a:schemeClr>
                </a:solidFill>
              </a:rPr>
              <a:t>Language 1</a:t>
            </a:r>
            <a:endParaRPr lang="en-US" sz="3200" dirty="0">
              <a:solidFill>
                <a:schemeClr val="bg2">
                  <a:lumMod val="50000"/>
                </a:schemeClr>
              </a:solidFill>
            </a:endParaRPr>
          </a:p>
          <a:p>
            <a:pPr algn="ctr"/>
            <a:r>
              <a:rPr lang="en-US" sz="3200" dirty="0">
                <a:solidFill>
                  <a:schemeClr val="bg2">
                    <a:lumMod val="50000"/>
                  </a:schemeClr>
                </a:solidFill>
              </a:rPr>
              <a:t>Greek/English</a:t>
            </a:r>
          </a:p>
          <a:p>
            <a:pPr algn="ctr"/>
            <a:endParaRPr lang="en-US" sz="3200" u="sng" dirty="0">
              <a:solidFill>
                <a:schemeClr val="bg2">
                  <a:lumMod val="50000"/>
                </a:schemeClr>
              </a:solidFill>
            </a:endParaRPr>
          </a:p>
          <a:p>
            <a:pPr algn="ctr"/>
            <a:r>
              <a:rPr lang="en-US" sz="3200" u="sng" dirty="0">
                <a:solidFill>
                  <a:schemeClr val="bg2">
                    <a:lumMod val="50000"/>
                  </a:schemeClr>
                </a:solidFill>
              </a:rPr>
              <a:t>Language 2</a:t>
            </a:r>
          </a:p>
          <a:p>
            <a:pPr algn="ctr"/>
            <a:r>
              <a:rPr lang="en-US" sz="3200" dirty="0">
                <a:solidFill>
                  <a:schemeClr val="bg2">
                    <a:lumMod val="50000"/>
                  </a:schemeClr>
                </a:solidFill>
              </a:rPr>
              <a:t>English/French/German</a:t>
            </a:r>
          </a:p>
          <a:p>
            <a:pPr algn="ctr"/>
            <a:endParaRPr lang="en-US" sz="3200" dirty="0">
              <a:solidFill>
                <a:schemeClr val="bg2">
                  <a:lumMod val="50000"/>
                </a:schemeClr>
              </a:solidFill>
            </a:endParaRPr>
          </a:p>
          <a:p>
            <a:pPr algn="ctr"/>
            <a:r>
              <a:rPr lang="en-US" sz="3200" u="sng" dirty="0">
                <a:solidFill>
                  <a:schemeClr val="bg2">
                    <a:lumMod val="50000"/>
                  </a:schemeClr>
                </a:solidFill>
              </a:rPr>
              <a:t>L3/L4/L5</a:t>
            </a:r>
          </a:p>
          <a:p>
            <a:pPr algn="ctr"/>
            <a:r>
              <a:rPr lang="en-US" sz="3200" dirty="0">
                <a:solidFill>
                  <a:schemeClr val="bg2">
                    <a:lumMod val="50000"/>
                  </a:schemeClr>
                </a:solidFill>
              </a:rPr>
              <a:t>English/French/German/Italian/Spanish/Greek</a:t>
            </a:r>
          </a:p>
          <a:p>
            <a:pPr algn="ctr"/>
            <a:endParaRPr lang="en-US" sz="3200" dirty="0">
              <a:solidFill>
                <a:schemeClr val="bg2">
                  <a:lumMod val="50000"/>
                </a:schemeClr>
              </a:solidFill>
            </a:endParaRPr>
          </a:p>
          <a:p>
            <a:endParaRPr lang="en-US" sz="3200" dirty="0">
              <a:solidFill>
                <a:schemeClr val="bg2">
                  <a:lumMod val="50000"/>
                </a:schemeClr>
              </a:solidFill>
            </a:endParaRPr>
          </a:p>
        </p:txBody>
      </p:sp>
    </p:spTree>
    <p:extLst>
      <p:ext uri="{BB962C8B-B14F-4D97-AF65-F5344CB8AC3E}">
        <p14:creationId xmlns:p14="http://schemas.microsoft.com/office/powerpoint/2010/main" val="2468755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F75E43-4999-4855-9AB2-A6F39B643095}"/>
              </a:ext>
            </a:extLst>
          </p:cNvPr>
          <p:cNvSpPr txBox="1"/>
          <p:nvPr/>
        </p:nvSpPr>
        <p:spPr>
          <a:xfrm>
            <a:off x="1630017" y="980661"/>
            <a:ext cx="8998226" cy="4031873"/>
          </a:xfrm>
          <a:prstGeom prst="rect">
            <a:avLst/>
          </a:prstGeom>
          <a:noFill/>
        </p:spPr>
        <p:txBody>
          <a:bodyPr wrap="square" rtlCol="0">
            <a:spAutoFit/>
          </a:bodyPr>
          <a:lstStyle/>
          <a:p>
            <a:r>
              <a:rPr lang="en-US" sz="3200" b="1" u="sng" dirty="0">
                <a:solidFill>
                  <a:schemeClr val="accent1">
                    <a:lumMod val="50000"/>
                  </a:schemeClr>
                </a:solidFill>
              </a:rPr>
              <a:t>Greek Classes:</a:t>
            </a:r>
            <a:r>
              <a:rPr lang="en-US" sz="3200" b="1" dirty="0">
                <a:solidFill>
                  <a:schemeClr val="accent1">
                    <a:lumMod val="50000"/>
                  </a:schemeClr>
                </a:solidFill>
              </a:rPr>
              <a:t> </a:t>
            </a:r>
          </a:p>
          <a:p>
            <a:endParaRPr lang="en-US" sz="3200" dirty="0">
              <a:solidFill>
                <a:schemeClr val="accent1">
                  <a:lumMod val="50000"/>
                </a:schemeClr>
              </a:solidFill>
            </a:endParaRPr>
          </a:p>
          <a:p>
            <a:pPr marL="457200" indent="-457200">
              <a:buFont typeface="Wingdings" panose="05000000000000000000" pitchFamily="2" charset="2"/>
              <a:buChar char="q"/>
            </a:pPr>
            <a:r>
              <a:rPr lang="en-US" sz="3200" u="sng" dirty="0">
                <a:solidFill>
                  <a:schemeClr val="accent1">
                    <a:lumMod val="50000"/>
                  </a:schemeClr>
                </a:solidFill>
              </a:rPr>
              <a:t>Primary</a:t>
            </a:r>
            <a:r>
              <a:rPr lang="en-US" sz="3200" dirty="0">
                <a:solidFill>
                  <a:schemeClr val="accent1">
                    <a:lumMod val="50000"/>
                  </a:schemeClr>
                </a:solidFill>
              </a:rPr>
              <a:t>: Optional classes in Greek language offered free of charge for the English section</a:t>
            </a:r>
          </a:p>
          <a:p>
            <a:pPr marL="457200" indent="-457200">
              <a:buFont typeface="Wingdings" panose="05000000000000000000" pitchFamily="2" charset="2"/>
              <a:buChar char="q"/>
            </a:pPr>
            <a:endParaRPr lang="en-US" sz="3200" dirty="0">
              <a:solidFill>
                <a:schemeClr val="accent1">
                  <a:lumMod val="50000"/>
                </a:schemeClr>
              </a:solidFill>
            </a:endParaRPr>
          </a:p>
          <a:p>
            <a:pPr marL="457200" indent="-457200">
              <a:buFont typeface="Wingdings" panose="05000000000000000000" pitchFamily="2" charset="2"/>
              <a:buChar char="q"/>
            </a:pPr>
            <a:r>
              <a:rPr lang="en-US" sz="3200" u="sng" dirty="0">
                <a:solidFill>
                  <a:schemeClr val="accent1">
                    <a:lumMod val="50000"/>
                  </a:schemeClr>
                </a:solidFill>
              </a:rPr>
              <a:t>Secondary</a:t>
            </a:r>
            <a:r>
              <a:rPr lang="en-US" sz="3200" dirty="0">
                <a:solidFill>
                  <a:schemeClr val="accent1">
                    <a:lumMod val="50000"/>
                  </a:schemeClr>
                </a:solidFill>
              </a:rPr>
              <a:t>: Greek language provided as an option (L3)</a:t>
            </a:r>
            <a:endParaRPr lang="el-GR" sz="3200" dirty="0">
              <a:solidFill>
                <a:schemeClr val="accent1">
                  <a:lumMod val="50000"/>
                </a:schemeClr>
              </a:solidFill>
            </a:endParaRPr>
          </a:p>
        </p:txBody>
      </p:sp>
    </p:spTree>
    <p:extLst>
      <p:ext uri="{BB962C8B-B14F-4D97-AF65-F5344CB8AC3E}">
        <p14:creationId xmlns:p14="http://schemas.microsoft.com/office/powerpoint/2010/main" val="279359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accent1">
                <a:lumMod val="20000"/>
                <a:lumOff val="80000"/>
              </a:schemeClr>
            </a:gs>
            <a:gs pos="9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790C0D-BA39-4F8F-9F11-BD78DA5212D7}"/>
              </a:ext>
            </a:extLst>
          </p:cNvPr>
          <p:cNvSpPr txBox="1"/>
          <p:nvPr/>
        </p:nvSpPr>
        <p:spPr>
          <a:xfrm>
            <a:off x="1540042" y="946484"/>
            <a:ext cx="9176084" cy="4401205"/>
          </a:xfrm>
          <a:prstGeom prst="rect">
            <a:avLst/>
          </a:prstGeom>
          <a:noFill/>
        </p:spPr>
        <p:txBody>
          <a:bodyPr wrap="square" rtlCol="0">
            <a:spAutoFit/>
          </a:bodyPr>
          <a:lstStyle/>
          <a:p>
            <a:pPr marL="457200" indent="-457200">
              <a:buFont typeface="Wingdings" panose="05000000000000000000" pitchFamily="2" charset="2"/>
              <a:buChar char="q"/>
            </a:pPr>
            <a:r>
              <a:rPr lang="en-US" sz="3200" dirty="0">
                <a:solidFill>
                  <a:schemeClr val="accent1">
                    <a:lumMod val="50000"/>
                  </a:schemeClr>
                </a:solidFill>
              </a:rPr>
              <a:t> </a:t>
            </a:r>
            <a:r>
              <a:rPr lang="en-US" sz="3600" dirty="0">
                <a:solidFill>
                  <a:schemeClr val="accent1">
                    <a:lumMod val="50000"/>
                  </a:schemeClr>
                </a:solidFill>
              </a:rPr>
              <a:t>4% of student population are Category 1 pupils (ENISA and European Commission)</a:t>
            </a:r>
          </a:p>
          <a:p>
            <a:pPr marL="457200" indent="-457200">
              <a:buFont typeface="Wingdings" panose="05000000000000000000" pitchFamily="2" charset="2"/>
              <a:buChar char="q"/>
            </a:pPr>
            <a:endParaRPr lang="en-US" sz="3600" dirty="0">
              <a:solidFill>
                <a:schemeClr val="accent1">
                  <a:lumMod val="50000"/>
                </a:schemeClr>
              </a:solidFill>
            </a:endParaRPr>
          </a:p>
          <a:p>
            <a:pPr marL="457200" indent="-457200">
              <a:buFont typeface="Wingdings" panose="05000000000000000000" pitchFamily="2" charset="2"/>
              <a:buChar char="q"/>
            </a:pPr>
            <a:r>
              <a:rPr lang="en-US" sz="3600" dirty="0">
                <a:solidFill>
                  <a:schemeClr val="accent1">
                    <a:lumMod val="50000"/>
                  </a:schemeClr>
                </a:solidFill>
              </a:rPr>
              <a:t>11 students are students without a language section (SWALS)</a:t>
            </a:r>
          </a:p>
          <a:p>
            <a:pPr marL="457200" indent="-457200">
              <a:buFont typeface="Wingdings" panose="05000000000000000000" pitchFamily="2" charset="2"/>
              <a:buChar char="q"/>
            </a:pPr>
            <a:endParaRPr lang="en-US" sz="3200" dirty="0">
              <a:solidFill>
                <a:schemeClr val="accent1">
                  <a:lumMod val="50000"/>
                </a:schemeClr>
              </a:solidFill>
            </a:endParaRPr>
          </a:p>
          <a:p>
            <a:pPr marL="457200" indent="-457200">
              <a:buFont typeface="Wingdings" panose="05000000000000000000" pitchFamily="2" charset="2"/>
              <a:buChar char="q"/>
            </a:pPr>
            <a:endParaRPr lang="el-GR" sz="3200" dirty="0">
              <a:solidFill>
                <a:schemeClr val="accent1">
                  <a:lumMod val="50000"/>
                </a:schemeClr>
              </a:solidFill>
            </a:endParaRPr>
          </a:p>
        </p:txBody>
      </p:sp>
    </p:spTree>
    <p:extLst>
      <p:ext uri="{BB962C8B-B14F-4D97-AF65-F5344CB8AC3E}">
        <p14:creationId xmlns:p14="http://schemas.microsoft.com/office/powerpoint/2010/main" val="4260743667"/>
      </p:ext>
    </p:extLst>
  </p:cSld>
  <p:clrMapOvr>
    <a:masterClrMapping/>
  </p:clrMapOvr>
</p:sld>
</file>

<file path=ppt/theme/theme1.xml><?xml version="1.0" encoding="utf-8"?>
<a:theme xmlns:a="http://schemas.openxmlformats.org/drawingml/2006/main" name="Κομμάτι">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1</TotalTime>
  <Words>279</Words>
  <Application>Microsoft Office PowerPoint</Application>
  <PresentationFormat>Widescreen</PresentationFormat>
  <Paragraphs>65</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Century Gothic</vt:lpstr>
      <vt:lpstr>Wingdings</vt:lpstr>
      <vt:lpstr>Wingdings 3</vt:lpstr>
      <vt:lpstr>Κομμάτι</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Manolis</dc:creator>
  <cp:lastModifiedBy>Manolis</cp:lastModifiedBy>
  <cp:revision>2</cp:revision>
  <dcterms:created xsi:type="dcterms:W3CDTF">2019-04-23T19:52:01Z</dcterms:created>
  <dcterms:modified xsi:type="dcterms:W3CDTF">2019-04-23T20:10:42Z</dcterms:modified>
</cp:coreProperties>
</file>